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07" r:id="rId2"/>
    <p:sldId id="609" r:id="rId3"/>
    <p:sldId id="612" r:id="rId4"/>
  </p:sldIdLst>
  <p:sldSz cx="9906000" cy="6858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FF99"/>
    <a:srgbClr val="0000FF"/>
    <a:srgbClr val="CCFFFF"/>
    <a:srgbClr val="FFCCFF"/>
    <a:srgbClr val="CCFF99"/>
    <a:srgbClr val="CC0000"/>
    <a:srgbClr val="CC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41" autoAdjust="0"/>
    <p:restoredTop sz="97842" autoAdjust="0"/>
  </p:normalViewPr>
  <p:slideViewPr>
    <p:cSldViewPr>
      <p:cViewPr varScale="1">
        <p:scale>
          <a:sx n="86" d="100"/>
          <a:sy n="86" d="100"/>
        </p:scale>
        <p:origin x="84" y="164"/>
      </p:cViewPr>
      <p:guideLst>
        <p:guide orient="horz" pos="4319"/>
        <p:guide pos="312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578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ja-JP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7" y="4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ja-JP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3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ja-JP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7" y="9441973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4" rIns="92210" bIns="4610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2B11A1B-B887-42F0-8FEF-CEA3B50D0B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596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4025" y="63500"/>
            <a:ext cx="7715250" cy="5341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0809" y="5632557"/>
            <a:ext cx="6580989" cy="36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10" tIns="46104" rIns="92210" bIns="46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3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2210" tIns="46104" rIns="92210" bIns="46104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ja-JP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7" y="9441973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2210" tIns="46104" rIns="92210" bIns="4610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5E0B598-A869-4C72-A02B-484A9CD650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41194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96D0E-3E25-4DC2-ACE2-758FBA7F7622}" type="slidenum">
              <a:rPr lang="en-US" altLang="ja-JP"/>
              <a:pPr/>
              <a:t>0</a:t>
            </a:fld>
            <a:endParaRPr lang="en-US" altLang="ja-JP" dirty="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05293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96D0E-3E25-4DC2-ACE2-758FBA7F7622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44102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96D0E-3E25-4DC2-ACE2-758FBA7F7622}" type="slidenum">
              <a:rPr lang="en-US" altLang="ja-JP"/>
              <a:pPr/>
              <a:t>2</a:t>
            </a:fld>
            <a:endParaRPr lang="en-US" altLang="ja-JP" dirty="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13443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4413"/>
            <a:ext cx="8420100" cy="11445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7788"/>
            <a:ext cx="6934200" cy="1749425"/>
          </a:xfrm>
          <a:ln>
            <a:noFill/>
            <a:prstDash val="solid"/>
          </a:ln>
        </p:spPr>
        <p:txBody>
          <a:bodyPr/>
          <a:lstStyle>
            <a:lvl1pPr marL="0" indent="0" algn="ctr"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5500" y="6248400"/>
            <a:ext cx="206533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8653" tIns="44326" rIns="88653" bIns="44326" numCol="1" anchor="t" anchorCtr="0" compatLnSpc="1">
            <a:prstTxWarp prst="textNoShape">
              <a:avLst/>
            </a:prstTxWarp>
          </a:bodyPr>
          <a:lstStyle>
            <a:lvl1pPr algn="l" defTabSz="885825">
              <a:defRPr b="0">
                <a:latin typeface="Times New Roman" pitchFamily="18" charset="0"/>
              </a:defRPr>
            </a:lvl1pPr>
          </a:lstStyle>
          <a:p>
            <a:fld id="{C520F890-70CA-48F4-8203-75682E042EAF}" type="datetime1">
              <a:rPr lang="ja-JP" altLang="en-US"/>
              <a:pPr/>
              <a:t>2021/8/8</a:t>
            </a:fld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8653" tIns="44326" rIns="88653" bIns="44326" numCol="1" anchor="t" anchorCtr="0" compatLnSpc="1">
            <a:prstTxWarp prst="textNoShape">
              <a:avLst/>
            </a:prstTxWarp>
          </a:bodyPr>
          <a:lstStyle>
            <a:lvl1pPr defTabSz="885825">
              <a:defRPr b="0"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89813" y="52388"/>
            <a:ext cx="2439987" cy="157956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6675" y="52388"/>
            <a:ext cx="7170738" cy="157956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19550" y="52388"/>
            <a:ext cx="5810250" cy="3524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6675" y="1033463"/>
            <a:ext cx="4789488" cy="5984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08563" y="1033463"/>
            <a:ext cx="4789487" cy="5984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6675" y="1033463"/>
            <a:ext cx="4789488" cy="59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08563" y="1033463"/>
            <a:ext cx="4789487" cy="59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" y="1033463"/>
            <a:ext cx="9206805" cy="598487"/>
          </a:xfrm>
          <a:prstGeom prst="rect">
            <a:avLst/>
          </a:prstGeom>
          <a:noFill/>
          <a:ln w="9525">
            <a:solidFill>
              <a:srgbClr val="333399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88653" tIns="44326" rIns="88653" bIns="4432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4773613" y="6686550"/>
            <a:ext cx="387350" cy="152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defTabSz="738188" eaLnBrk="0" hangingPunct="0"/>
            <a:r>
              <a:rPr lang="en-US" altLang="ja-JP" sz="1000" b="0">
                <a:latin typeface="Times New Roman" pitchFamily="18" charset="0"/>
                <a:ea typeface="ＭＳ ゴシック" pitchFamily="49" charset="-128"/>
              </a:rPr>
              <a:t>- </a:t>
            </a:r>
            <a:fld id="{93A87F3C-4620-46FA-9E86-376C32650F2C}" type="slidenum">
              <a:rPr lang="en-US" altLang="ja-JP" sz="1000" b="0">
                <a:latin typeface="Times New Roman" pitchFamily="18" charset="0"/>
                <a:ea typeface="ＭＳ ゴシック" pitchFamily="49" charset="-128"/>
              </a:rPr>
              <a:pPr defTabSz="738188" eaLnBrk="0" hangingPunct="0"/>
              <a:t>‹#›</a:t>
            </a:fld>
            <a:r>
              <a:rPr lang="en-US" altLang="ja-JP" sz="1000" b="0">
                <a:latin typeface="Times New Roman" pitchFamily="18" charset="0"/>
                <a:ea typeface="ＭＳ ゴシック" pitchFamily="49" charset="-128"/>
              </a:rPr>
              <a:t> - 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9375" y="576263"/>
            <a:ext cx="4403725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rgbClr val="FFCCFF"/>
            </a:outerShdw>
          </a:effectLst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4497422" y="6675438"/>
            <a:ext cx="531336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333" tIns="41667" rIns="83333" bIns="41667" anchor="ctr"/>
          <a:lstStyle/>
          <a:p>
            <a:pPr algn="r" defTabSz="833438" fontAlgn="ctr">
              <a:spcBef>
                <a:spcPct val="50000"/>
              </a:spcBef>
            </a:pPr>
            <a:r>
              <a:rPr lang="en-US" altLang="ja-JP" sz="900" b="0" dirty="0">
                <a:latin typeface="Times New Roman" pitchFamily="18" charset="0"/>
              </a:rPr>
              <a:t>Copyright </a:t>
            </a:r>
            <a:r>
              <a:rPr lang="en-US" altLang="ja-JP" sz="900" b="0" dirty="0" smtClean="0">
                <a:latin typeface="Times New Roman" pitchFamily="18" charset="0"/>
              </a:rPr>
              <a:t>© </a:t>
            </a:r>
            <a:r>
              <a:rPr lang="ja-JP" altLang="en-US" sz="900" b="0" dirty="0" smtClean="0">
                <a:latin typeface="Times New Roman" pitchFamily="18" charset="0"/>
              </a:rPr>
              <a:t>新宿食支援研究会、</a:t>
            </a:r>
            <a:r>
              <a:rPr lang="en-US" altLang="ja-JP" sz="900" b="0" dirty="0" smtClean="0">
                <a:latin typeface="Times New Roman" pitchFamily="18" charset="0"/>
              </a:rPr>
              <a:t>2020s</a:t>
            </a:r>
            <a:r>
              <a:rPr lang="ja-JP" altLang="en-US" sz="900" b="0" dirty="0" smtClean="0">
                <a:latin typeface="Times New Roman" pitchFamily="18" charset="0"/>
              </a:rPr>
              <a:t>プロジェクト</a:t>
            </a:r>
            <a:r>
              <a:rPr lang="en-US" altLang="ja-JP" sz="900" b="0" dirty="0" smtClean="0">
                <a:latin typeface="Times New Roman" pitchFamily="18" charset="0"/>
              </a:rPr>
              <a:t>.  </a:t>
            </a:r>
            <a:r>
              <a:rPr lang="en-US" altLang="ja-JP" sz="900" b="0" dirty="0">
                <a:latin typeface="Times New Roman" pitchFamily="18" charset="0"/>
              </a:rPr>
              <a:t>All  rights  reserved.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90488" y="630238"/>
            <a:ext cx="43688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653" tIns="44326" rIns="88653" bIns="44326">
            <a:spAutoFit/>
          </a:bodyPr>
          <a:lstStyle/>
          <a:p>
            <a:pPr defTabSz="885825">
              <a:spcBef>
                <a:spcPct val="50000"/>
              </a:spcBef>
            </a:pPr>
            <a:endParaRPr lang="ja-JP" altLang="ja-JP" b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00534" y="52388"/>
            <a:ext cx="581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53" tIns="44326" rIns="88653" bIns="44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cxnSp>
        <p:nvCxnSpPr>
          <p:cNvPr id="11" name="直線コネクタ 10"/>
          <p:cNvCxnSpPr/>
          <p:nvPr userDrawn="1"/>
        </p:nvCxnSpPr>
        <p:spPr bwMode="auto">
          <a:xfrm>
            <a:off x="71438" y="428604"/>
            <a:ext cx="9667908" cy="1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14300" dir="2700000" algn="tl" rotWithShape="0">
              <a:srgbClr val="FF9966">
                <a:alpha val="40000"/>
              </a:srgbClr>
            </a:outerShdw>
          </a:effectLst>
        </p:spPr>
      </p:cxnSp>
      <p:cxnSp>
        <p:nvCxnSpPr>
          <p:cNvPr id="15" name="直線コネクタ 14"/>
          <p:cNvCxnSpPr/>
          <p:nvPr userDrawn="1"/>
        </p:nvCxnSpPr>
        <p:spPr bwMode="auto">
          <a:xfrm>
            <a:off x="95216" y="6642160"/>
            <a:ext cx="9667908" cy="1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88900" dir="2700000" algn="tl" rotWithShape="0">
              <a:srgbClr val="FF9966">
                <a:alpha val="40000"/>
              </a:srgbClr>
            </a:outerShdw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+mj-lt"/>
          <a:ea typeface="+mj-ea"/>
          <a:cs typeface="+mj-cs"/>
        </a:defRPr>
      </a:lvl1pPr>
      <a:lvl2pPr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2pPr>
      <a:lvl3pPr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3pPr>
      <a:lvl4pPr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4pPr>
      <a:lvl5pPr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5pPr>
      <a:lvl6pPr marL="457200"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6pPr>
      <a:lvl7pPr marL="914400"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7pPr>
      <a:lvl8pPr marL="1371600"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8pPr>
      <a:lvl9pPr marL="1828800" algn="r" defTabSz="885825" rtl="0" fontAlgn="base">
        <a:spcBef>
          <a:spcPct val="0"/>
        </a:spcBef>
        <a:spcAft>
          <a:spcPct val="0"/>
        </a:spcAft>
        <a:defRPr kumimoji="1" sz="1600" b="1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9pPr>
    </p:titleStyle>
    <p:bodyStyle>
      <a:lvl1pPr marL="180975" indent="-180975" algn="l" defTabSz="885825" rtl="0" fontAlgn="base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79388" algn="l" defTabSz="885825" rtl="0" fontAlgn="base">
        <a:spcBef>
          <a:spcPct val="20000"/>
        </a:spcBef>
        <a:spcAft>
          <a:spcPct val="0"/>
        </a:spcAft>
        <a:buFont typeface="ＭＳ Ｐゴシック" pitchFamily="50" charset="-128"/>
        <a:buChar char="—"/>
        <a:defRPr kumimoji="1" sz="1400">
          <a:solidFill>
            <a:schemeClr val="tx1"/>
          </a:solidFill>
          <a:latin typeface="+mn-lt"/>
          <a:ea typeface="+mn-ea"/>
        </a:defRPr>
      </a:lvl2pPr>
      <a:lvl3pPr marL="923925" indent="-195263" algn="l" defTabSz="885825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3pPr>
      <a:lvl4pPr marL="1268413" indent="-160338" algn="l" defTabSz="885825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4pPr>
      <a:lvl5pPr marL="1579563" indent="-125413" algn="l" defTabSz="885825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036763" indent="-125413" algn="l" defTabSz="885825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493963" indent="-125413" algn="l" defTabSz="885825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2951163" indent="-125413" algn="l" defTabSz="885825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408363" indent="-125413" algn="l" defTabSz="885825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新食研　宅配弁当ＷＧ</a:t>
            </a:r>
            <a:r>
              <a:rPr lang="ja-JP" altLang="en-US" b="0" kern="1200" dirty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　打ち合わせ</a:t>
            </a:r>
            <a:r>
              <a:rPr lang="ja-JP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シート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488" y="592300"/>
            <a:ext cx="4378325" cy="320350"/>
          </a:xfrm>
          <a:noFill/>
          <a:ln/>
        </p:spPr>
        <p:txBody>
          <a:bodyPr anchor="ctr"/>
          <a:lstStyle/>
          <a:p>
            <a:pPr marL="0" indent="0" eaLnBrk="1" hangingPunct="1"/>
            <a:r>
              <a:rPr lang="zh-TW" altLang="en-US" sz="1500" dirty="0"/>
              <a:t>議事録　概要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42354" y="1725082"/>
            <a:ext cx="504056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/>
              <a:t>・日時　</a:t>
            </a:r>
            <a:r>
              <a:rPr lang="en-US" altLang="ja-JP" b="0" dirty="0"/>
              <a:t> 8</a:t>
            </a:r>
            <a:r>
              <a:rPr lang="ja-JP" altLang="en-US" b="0" dirty="0"/>
              <a:t>月</a:t>
            </a:r>
            <a:r>
              <a:rPr lang="en-US" altLang="ja-JP" b="0" dirty="0"/>
              <a:t>2</a:t>
            </a:r>
            <a:r>
              <a:rPr lang="ja-JP" altLang="en-US" b="0" dirty="0"/>
              <a:t>日（月）</a:t>
            </a:r>
            <a:r>
              <a:rPr lang="en-US" altLang="ja-JP" b="0" dirty="0"/>
              <a:t>19</a:t>
            </a:r>
            <a:r>
              <a:rPr lang="ja-JP" altLang="en-US" b="0" dirty="0"/>
              <a:t>：</a:t>
            </a:r>
            <a:r>
              <a:rPr lang="en-US" altLang="ja-JP" b="0" dirty="0"/>
              <a:t>30</a:t>
            </a:r>
            <a:r>
              <a:rPr lang="ja-JP" altLang="en-US" b="0" dirty="0"/>
              <a:t>から</a:t>
            </a:r>
            <a:r>
              <a:rPr lang="en-US" altLang="ja-JP" b="0" dirty="0"/>
              <a:t>1</a:t>
            </a:r>
            <a:r>
              <a:rPr lang="ja-JP" altLang="en-US" b="0" dirty="0"/>
              <a:t>時間ほど</a:t>
            </a:r>
            <a:endParaRPr lang="en-US" altLang="ja-JP" b="0" dirty="0"/>
          </a:p>
          <a:p>
            <a:pPr algn="l"/>
            <a:r>
              <a:rPr lang="ja-JP" altLang="en-US" b="0" dirty="0"/>
              <a:t>・方法　</a:t>
            </a:r>
            <a:r>
              <a:rPr lang="en-US" altLang="ja-JP" b="0" dirty="0"/>
              <a:t>ZOOM</a:t>
            </a:r>
            <a:r>
              <a:rPr lang="ja-JP" altLang="en-US" b="0" dirty="0"/>
              <a:t>によるオンラインにて</a:t>
            </a:r>
            <a:endParaRPr lang="en-US" altLang="ja-JP" b="0" dirty="0"/>
          </a:p>
          <a:p>
            <a:pPr algn="l"/>
            <a:r>
              <a:rPr lang="ja-JP" altLang="en-US" b="0" dirty="0" smtClean="0"/>
              <a:t>・</a:t>
            </a:r>
            <a:r>
              <a:rPr lang="ja-JP" altLang="en-US" b="0" dirty="0"/>
              <a:t>参加者　五島先生、高瀬</a:t>
            </a:r>
            <a:r>
              <a:rPr lang="ja-JP" altLang="en-US" b="0" dirty="0" smtClean="0"/>
              <a:t>、白井さん、木村</a:t>
            </a:r>
            <a:r>
              <a:rPr lang="ja-JP" altLang="en-US" b="0" dirty="0" smtClean="0"/>
              <a:t>さん</a:t>
            </a:r>
            <a:r>
              <a:rPr lang="ja-JP" altLang="en-US" b="0" dirty="0" smtClean="0"/>
              <a:t>、ライフデリ</a:t>
            </a:r>
            <a:r>
              <a:rPr lang="ja-JP" altLang="en-US" b="0" dirty="0"/>
              <a:t>：村田さん</a:t>
            </a:r>
            <a:r>
              <a:rPr lang="en-US" altLang="ja-JP" b="0" dirty="0"/>
              <a:t>/</a:t>
            </a:r>
            <a:r>
              <a:rPr lang="ja-JP" altLang="en-US" b="0" dirty="0"/>
              <a:t>山田</a:t>
            </a:r>
            <a:r>
              <a:rPr lang="ja-JP" altLang="en-US" b="0" dirty="0" smtClean="0"/>
              <a:t>さん</a:t>
            </a:r>
            <a:endParaRPr lang="en-US" altLang="ja-JP" b="0" dirty="0"/>
          </a:p>
          <a:p>
            <a:pPr algn="l"/>
            <a:r>
              <a:rPr lang="ja-JP" altLang="en-US" b="0" dirty="0"/>
              <a:t>・資料など</a:t>
            </a:r>
            <a:r>
              <a:rPr lang="ja-JP" altLang="en-US" b="0" dirty="0" smtClean="0"/>
              <a:t>：</a:t>
            </a:r>
            <a:r>
              <a:rPr lang="ja-JP" altLang="en-US" b="0" dirty="0"/>
              <a:t>打合せ資料</a:t>
            </a:r>
            <a:endParaRPr lang="en-US" altLang="ja-JP" b="0" dirty="0"/>
          </a:p>
        </p:txBody>
      </p:sp>
      <p:sp>
        <p:nvSpPr>
          <p:cNvPr id="6" name="正方形/長方形 5"/>
          <p:cNvSpPr/>
          <p:nvPr/>
        </p:nvSpPr>
        <p:spPr>
          <a:xfrm>
            <a:off x="99249" y="1133040"/>
            <a:ext cx="4041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l" eaLnBrk="1" hangingPunct="1"/>
            <a:r>
              <a:rPr lang="ja-JP" altLang="en-US" sz="2400" dirty="0"/>
              <a:t>宅配弁当ＷＧ　</a:t>
            </a:r>
            <a:r>
              <a:rPr lang="ja-JP" altLang="en-US" sz="2400" dirty="0" smtClean="0"/>
              <a:t>打ち合わせ</a:t>
            </a:r>
            <a:r>
              <a:rPr lang="en-US" altLang="ja-JP" sz="2400" dirty="0" smtClean="0"/>
              <a:t>#3</a:t>
            </a:r>
            <a:endParaRPr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12362" y="5211197"/>
            <a:ext cx="5541169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/>
              <a:t>《次回の</a:t>
            </a:r>
            <a:r>
              <a:rPr lang="ja-JP" altLang="en-US" b="0" dirty="0" smtClean="0"/>
              <a:t>予定》</a:t>
            </a:r>
            <a:endParaRPr lang="ja-JP" altLang="en-US" b="0" dirty="0"/>
          </a:p>
          <a:p>
            <a:pPr algn="l"/>
            <a:r>
              <a:rPr lang="ja-JP" altLang="en-US" b="0" dirty="0"/>
              <a:t>・日時</a:t>
            </a:r>
            <a:r>
              <a:rPr lang="ja-JP" altLang="en-US" b="0" dirty="0" smtClean="0"/>
              <a:t>：</a:t>
            </a:r>
            <a:r>
              <a:rPr lang="en-US" altLang="ja-JP" b="0" dirty="0"/>
              <a:t>10</a:t>
            </a:r>
            <a:r>
              <a:rPr lang="ja-JP" altLang="en-US" b="0" dirty="0" smtClean="0"/>
              <a:t>月</a:t>
            </a:r>
            <a:r>
              <a:rPr lang="en-US" altLang="ja-JP" b="0" dirty="0"/>
              <a:t>4</a:t>
            </a:r>
            <a:r>
              <a:rPr lang="ja-JP" altLang="en-US" b="0" dirty="0" smtClean="0"/>
              <a:t>日</a:t>
            </a:r>
            <a:r>
              <a:rPr lang="ja-JP" altLang="en-US" b="0" dirty="0" smtClean="0"/>
              <a:t>（月）</a:t>
            </a:r>
            <a:r>
              <a:rPr lang="en-US" altLang="ja-JP" b="0" dirty="0"/>
              <a:t>19</a:t>
            </a:r>
            <a:r>
              <a:rPr lang="ja-JP" altLang="en-US" b="0" dirty="0" smtClean="0"/>
              <a:t>：</a:t>
            </a:r>
            <a:r>
              <a:rPr lang="en-US" altLang="ja-JP" b="0" dirty="0"/>
              <a:t>30</a:t>
            </a:r>
            <a:r>
              <a:rPr lang="ja-JP" altLang="en-US" b="0" dirty="0" smtClean="0"/>
              <a:t>から</a:t>
            </a:r>
            <a:r>
              <a:rPr lang="en-US" altLang="ja-JP" b="0" dirty="0"/>
              <a:t>1</a:t>
            </a:r>
            <a:r>
              <a:rPr lang="ja-JP" altLang="en-US" b="0" dirty="0"/>
              <a:t>時間ほど</a:t>
            </a:r>
          </a:p>
          <a:p>
            <a:pPr algn="l"/>
            <a:r>
              <a:rPr lang="ja-JP" altLang="en-US" b="0" dirty="0"/>
              <a:t>・方法：ＺＯＯＭによるオンラインＭＴＧにて</a:t>
            </a:r>
          </a:p>
          <a:p>
            <a:pPr algn="l"/>
            <a:r>
              <a:rPr lang="ja-JP" altLang="en-US" b="0" dirty="0" smtClean="0"/>
              <a:t>・内容：宅配弁当の情報提供（コーディネーター）の仕方など</a:t>
            </a:r>
            <a:endParaRPr lang="ja-JP" altLang="en-US" b="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84" y="980728"/>
            <a:ext cx="2704224" cy="242088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99249" y="3531993"/>
            <a:ext cx="5730068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 smtClean="0"/>
              <a:t>《</a:t>
            </a:r>
            <a:r>
              <a:rPr lang="ja-JP" altLang="en-US" b="0" dirty="0"/>
              <a:t>主な議題》</a:t>
            </a:r>
          </a:p>
          <a:p>
            <a:pPr algn="l"/>
            <a:r>
              <a:rPr lang="ja-JP" altLang="en-US" b="0" dirty="0"/>
              <a:t>・宅配弁当に求めるニーズや</a:t>
            </a:r>
            <a:r>
              <a:rPr lang="ja-JP" altLang="en-US" b="0" dirty="0" smtClean="0"/>
              <a:t>課題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</a:t>
            </a:r>
            <a:r>
              <a:rPr lang="ja-JP" altLang="en-US" b="0" dirty="0"/>
              <a:t>宅配</a:t>
            </a:r>
            <a:r>
              <a:rPr lang="ja-JP" altLang="en-US" b="0" dirty="0" smtClean="0"/>
              <a:t>弁当で類似</a:t>
            </a:r>
            <a:r>
              <a:rPr lang="ja-JP" altLang="en-US" b="0" dirty="0"/>
              <a:t>する</a:t>
            </a:r>
            <a:r>
              <a:rPr lang="ja-JP" altLang="en-US" b="0" dirty="0" smtClean="0"/>
              <a:t>事例やケース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</a:t>
            </a:r>
            <a:r>
              <a:rPr lang="ja-JP" altLang="en-US" b="0" dirty="0"/>
              <a:t>解決となりうる事例やアイディア</a:t>
            </a:r>
            <a:r>
              <a:rPr lang="ja-JP" altLang="en-US" b="0" dirty="0" smtClean="0"/>
              <a:t>案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・その他にも参考情報や意見など（自由に）</a:t>
            </a:r>
            <a:endParaRPr lang="ja-JP" altLang="en-US" b="0" dirty="0"/>
          </a:p>
        </p:txBody>
      </p:sp>
      <p:sp>
        <p:nvSpPr>
          <p:cNvPr id="12" name="正方形/長方形 11"/>
          <p:cNvSpPr/>
          <p:nvPr/>
        </p:nvSpPr>
        <p:spPr>
          <a:xfrm>
            <a:off x="6709706" y="3538030"/>
            <a:ext cx="2808312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ja-JP" b="0" dirty="0"/>
              <a:t>《</a:t>
            </a:r>
            <a:r>
              <a:rPr lang="ja-JP" altLang="en-US" b="0" dirty="0"/>
              <a:t>今後の活動計画</a:t>
            </a:r>
            <a:r>
              <a:rPr lang="en-US" altLang="ja-JP" b="0" dirty="0"/>
              <a:t>》</a:t>
            </a:r>
          </a:p>
          <a:p>
            <a:pPr algn="l"/>
            <a:r>
              <a:rPr lang="ja-JP" altLang="en-US" b="0" dirty="0" smtClean="0"/>
              <a:t>・新食研</a:t>
            </a:r>
            <a:r>
              <a:rPr lang="en-US" altLang="ja-JP" b="0" dirty="0" smtClean="0"/>
              <a:t>WG</a:t>
            </a:r>
            <a:r>
              <a:rPr lang="ja-JP" altLang="en-US" b="0" dirty="0" smtClean="0"/>
              <a:t>として新たな宅配弁当のアイディア案へ検討</a:t>
            </a:r>
            <a:endParaRPr lang="en-US" altLang="ja-JP" b="0" dirty="0" smtClean="0"/>
          </a:p>
          <a:p>
            <a:pPr algn="l"/>
            <a:r>
              <a:rPr lang="ja-JP" altLang="en-US" b="0" dirty="0"/>
              <a:t>１．宅配弁当の提供</a:t>
            </a:r>
            <a:r>
              <a:rPr lang="ja-JP" altLang="en-US" b="0" dirty="0" smtClean="0"/>
              <a:t>方法</a:t>
            </a:r>
            <a:endParaRPr lang="ja-JP" altLang="en-US" b="0" dirty="0"/>
          </a:p>
          <a:p>
            <a:pPr algn="l"/>
            <a:r>
              <a:rPr lang="ja-JP" altLang="en-US" b="0" dirty="0"/>
              <a:t>２．宅配弁当の情報</a:t>
            </a:r>
            <a:r>
              <a:rPr lang="ja-JP" altLang="en-US" b="0" dirty="0" smtClean="0"/>
              <a:t>提供</a:t>
            </a:r>
            <a:endParaRPr lang="ja-JP" altLang="en-US" b="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5400000">
            <a:off x="5723541" y="4034619"/>
            <a:ext cx="1104775" cy="28862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" name="正方形/長方形 2"/>
          <p:cNvSpPr/>
          <p:nvPr/>
        </p:nvSpPr>
        <p:spPr bwMode="auto">
          <a:xfrm>
            <a:off x="6753200" y="5013176"/>
            <a:ext cx="2664296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85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別紙に打合せ資料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algn="ctr" defTabSz="885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（参考事例ケース）などもあり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944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新食研　宅配弁当ＷＧ</a:t>
            </a:r>
            <a:r>
              <a:rPr lang="ja-JP" altLang="en-US" b="0" kern="1200" dirty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　打ち合わせ</a:t>
            </a:r>
            <a:r>
              <a:rPr lang="ja-JP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シート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488" y="592300"/>
            <a:ext cx="4378325" cy="320350"/>
          </a:xfrm>
          <a:noFill/>
          <a:ln/>
        </p:spPr>
        <p:txBody>
          <a:bodyPr anchor="ctr"/>
          <a:lstStyle/>
          <a:p>
            <a:pPr marL="0" indent="0" eaLnBrk="1" hangingPunct="1"/>
            <a:r>
              <a:rPr lang="ja-JP" altLang="en-US" sz="1500" dirty="0" smtClean="0"/>
              <a:t>議事録　詳細（その１）</a:t>
            </a:r>
            <a:endParaRPr lang="ja-JP" altLang="en-US" sz="15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5919" y="1100137"/>
            <a:ext cx="9505056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/>
              <a:t>これまでに挙がった宅配弁当に求めるニーズや課題</a:t>
            </a:r>
          </a:p>
          <a:p>
            <a:pPr algn="l"/>
            <a:r>
              <a:rPr lang="ja-JP" altLang="en-US" b="0" dirty="0"/>
              <a:t>１．通所</a:t>
            </a:r>
            <a:r>
              <a:rPr lang="en-US" altLang="ja-JP" b="0" dirty="0"/>
              <a:t>/</a:t>
            </a:r>
            <a:r>
              <a:rPr lang="ja-JP" altLang="en-US" b="0" dirty="0"/>
              <a:t>訪問の介護サービスに連動して、居宅へ宅配弁当が提供できたら良い</a:t>
            </a:r>
          </a:p>
          <a:p>
            <a:pPr algn="l"/>
            <a:r>
              <a:rPr lang="ja-JP" altLang="en-US" b="0" dirty="0"/>
              <a:t>　：職員の目線から、利用者さんの自宅での食事を支援できたら良い（保険外サービス</a:t>
            </a:r>
            <a:r>
              <a:rPr lang="ja-JP" altLang="en-US" b="0" dirty="0" smtClean="0"/>
              <a:t>）</a:t>
            </a:r>
            <a:endParaRPr lang="ja-JP" altLang="en-US" b="0" dirty="0"/>
          </a:p>
          <a:p>
            <a:pPr algn="l"/>
            <a:r>
              <a:rPr lang="ja-JP" altLang="en-US" b="0" dirty="0"/>
              <a:t>２．自分たちが働くエリア（区）ごとに、高齢者向けにデリバリーして宅配弁当の</a:t>
            </a:r>
          </a:p>
          <a:p>
            <a:pPr algn="l"/>
            <a:r>
              <a:rPr lang="ja-JP" altLang="en-US" b="0" dirty="0"/>
              <a:t>　　サービスや、一覧・比較検討できる情報が揃っていると</a:t>
            </a:r>
            <a:r>
              <a:rPr lang="ja-JP" altLang="en-US" b="0" dirty="0" smtClean="0"/>
              <a:t>良い</a:t>
            </a:r>
            <a:endParaRPr lang="ja-JP" altLang="en-US" b="0" dirty="0"/>
          </a:p>
        </p:txBody>
      </p:sp>
      <p:sp>
        <p:nvSpPr>
          <p:cNvPr id="6" name="正方形/長方形 5"/>
          <p:cNvSpPr/>
          <p:nvPr/>
        </p:nvSpPr>
        <p:spPr>
          <a:xfrm>
            <a:off x="88301" y="2440547"/>
            <a:ext cx="9505056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 smtClean="0"/>
              <a:t>解決</a:t>
            </a:r>
            <a:r>
              <a:rPr lang="ja-JP" altLang="en-US" b="0" dirty="0"/>
              <a:t>となりうる方法やアイディア案（類似する事例</a:t>
            </a:r>
            <a:r>
              <a:rPr lang="ja-JP" altLang="en-US" b="0" dirty="0" smtClean="0"/>
              <a:t>ケースを含めて）</a:t>
            </a:r>
            <a:endParaRPr lang="ja-JP" altLang="en-US" b="0" dirty="0"/>
          </a:p>
          <a:p>
            <a:pPr algn="l"/>
            <a:r>
              <a:rPr lang="ja-JP" altLang="en-US" b="0" dirty="0">
                <a:solidFill>
                  <a:srgbClr val="0000CC"/>
                </a:solidFill>
              </a:rPr>
              <a:t>１．宅配弁当の提供方法・・・詳しくは打ち合わせ資料の前半に掲載</a:t>
            </a:r>
          </a:p>
          <a:p>
            <a:pPr algn="l"/>
            <a:r>
              <a:rPr lang="ja-JP" altLang="en-US" b="0" dirty="0"/>
              <a:t>・</a:t>
            </a:r>
            <a:r>
              <a:rPr lang="ja-JP" altLang="en-US" b="0" dirty="0" smtClean="0"/>
              <a:t>通所に</a:t>
            </a:r>
            <a:r>
              <a:rPr lang="ja-JP" altLang="en-US" b="0" dirty="0"/>
              <a:t>連動した宅配弁当の提供スキーム</a:t>
            </a:r>
          </a:p>
          <a:p>
            <a:pPr algn="l"/>
            <a:r>
              <a:rPr lang="ja-JP" altLang="en-US" b="0" dirty="0"/>
              <a:t>・この提供スキームのメリット</a:t>
            </a:r>
          </a:p>
          <a:p>
            <a:pPr algn="l"/>
            <a:r>
              <a:rPr lang="ja-JP" altLang="en-US" b="0" dirty="0" smtClean="0"/>
              <a:t>・類似する事例ケース</a:t>
            </a:r>
            <a:endParaRPr lang="en-US" altLang="ja-JP" b="0" dirty="0" smtClean="0"/>
          </a:p>
          <a:p>
            <a:pPr algn="l"/>
            <a:endParaRPr lang="en-US" altLang="ja-JP" b="0" dirty="0"/>
          </a:p>
          <a:p>
            <a:pPr algn="l"/>
            <a:r>
              <a:rPr lang="ja-JP" altLang="en-US" b="0" dirty="0"/>
              <a:t>このアイディア</a:t>
            </a:r>
            <a:r>
              <a:rPr lang="ja-JP" altLang="en-US" b="0" dirty="0" smtClean="0"/>
              <a:t>案を踏まえた意見やディスカッション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・宅配弁当のサービス事業者からは、注文から配達の集約で効率化やコスト削減できて、メリットに感じる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・既に都内でもこのように連動している個別ケースもあるが、介護職員やデイ運営者からは知られていない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・曜日によってデイを</a:t>
            </a:r>
            <a:r>
              <a:rPr lang="en-US" altLang="ja-JP" b="0" dirty="0" smtClean="0"/>
              <a:t>2</a:t>
            </a:r>
            <a:r>
              <a:rPr lang="ja-JP" altLang="en-US" b="0" dirty="0" smtClean="0"/>
              <a:t>店舗に通っているケースもあるので、それぞれのデイへ分けて届ける必要もある</a:t>
            </a:r>
            <a:endParaRPr lang="en-US" altLang="ja-JP" b="0" dirty="0" smtClean="0"/>
          </a:p>
          <a:p>
            <a:pPr algn="l"/>
            <a:r>
              <a:rPr lang="ja-JP" altLang="en-US" b="0" dirty="0"/>
              <a:t>・デイの運営者からすると、利用者の</a:t>
            </a:r>
            <a:r>
              <a:rPr lang="ja-JP" altLang="en-US" b="0" dirty="0" smtClean="0"/>
              <a:t>居宅で</a:t>
            </a:r>
            <a:r>
              <a:rPr lang="ja-JP" altLang="en-US" b="0" dirty="0"/>
              <a:t>の食事・栄養</a:t>
            </a:r>
            <a:r>
              <a:rPr lang="ja-JP" altLang="en-US" b="0" dirty="0" smtClean="0"/>
              <a:t>管理に関わることができ、宅配弁当の付帯サービス</a:t>
            </a:r>
            <a:endParaRPr lang="en-US" altLang="ja-JP" b="0" dirty="0" smtClean="0"/>
          </a:p>
          <a:p>
            <a:pPr algn="l"/>
            <a:r>
              <a:rPr lang="ja-JP" altLang="en-US" b="0" dirty="0"/>
              <a:t>　</a:t>
            </a:r>
            <a:r>
              <a:rPr lang="ja-JP" altLang="en-US" b="0" dirty="0" smtClean="0"/>
              <a:t>（</a:t>
            </a:r>
            <a:r>
              <a:rPr lang="ja-JP" altLang="en-US" b="0" dirty="0"/>
              <a:t>見守りや</a:t>
            </a:r>
            <a:r>
              <a:rPr lang="ja-JP" altLang="en-US" b="0" dirty="0" smtClean="0"/>
              <a:t>ちょっとした生活</a:t>
            </a:r>
            <a:r>
              <a:rPr lang="ja-JP" altLang="en-US" b="0" dirty="0"/>
              <a:t>支援など）にも連携</a:t>
            </a:r>
            <a:r>
              <a:rPr lang="ja-JP" altLang="en-US" b="0" dirty="0" smtClean="0"/>
              <a:t>できるが、あくまで保険外のサービスへの任意の協力になる</a:t>
            </a:r>
            <a:endParaRPr lang="en-US" altLang="ja-JP" b="0" dirty="0" smtClean="0"/>
          </a:p>
          <a:p>
            <a:pPr algn="l"/>
            <a:endParaRPr lang="en-US" altLang="ja-JP" b="0" dirty="0"/>
          </a:p>
          <a:p>
            <a:pPr algn="l"/>
            <a:r>
              <a:rPr lang="ja-JP" altLang="en-US" b="0" u="sng" dirty="0">
                <a:solidFill>
                  <a:srgbClr val="FF0000"/>
                </a:solidFill>
              </a:rPr>
              <a:t>・</a:t>
            </a:r>
            <a:r>
              <a:rPr lang="ja-JP" altLang="en-US" b="0" u="sng" dirty="0" smtClean="0">
                <a:solidFill>
                  <a:srgbClr val="FF0000"/>
                </a:solidFill>
              </a:rPr>
              <a:t>そのため、このスキームを広めて動かしていくためには、事業者からデイへの働きかけが必要になる</a:t>
            </a:r>
            <a:endParaRPr lang="en-US" altLang="ja-JP" b="0" dirty="0"/>
          </a:p>
          <a:p>
            <a:pPr algn="l"/>
            <a:r>
              <a:rPr lang="ja-JP" altLang="en-US" b="0" dirty="0" smtClean="0"/>
              <a:t>→宅配</a:t>
            </a:r>
            <a:r>
              <a:rPr lang="ja-JP" altLang="en-US" b="0" dirty="0"/>
              <a:t>弁当のサービス事</a:t>
            </a:r>
            <a:r>
              <a:rPr lang="ja-JP" altLang="en-US" b="0" dirty="0" smtClean="0"/>
              <a:t>業者（新食研の協力先の事業者）から見て、こういった通所との連携を図りたいか、</a:t>
            </a:r>
            <a:endParaRPr lang="en-US" altLang="ja-JP" b="0" dirty="0" smtClean="0"/>
          </a:p>
          <a:p>
            <a:pPr algn="l"/>
            <a:r>
              <a:rPr lang="ja-JP" altLang="en-US" b="0" dirty="0"/>
              <a:t>　</a:t>
            </a:r>
            <a:r>
              <a:rPr lang="ja-JP" altLang="en-US" b="0" dirty="0" smtClean="0"/>
              <a:t>連携を図る場合にはその仕組み</a:t>
            </a:r>
            <a:r>
              <a:rPr lang="ja-JP" altLang="en-US" b="0" dirty="0"/>
              <a:t>や情報、</a:t>
            </a:r>
            <a:r>
              <a:rPr lang="ja-JP" altLang="en-US" b="0" dirty="0" smtClean="0"/>
              <a:t>インセンティブが用意できないか、複数社へヒアリングをしてみる</a:t>
            </a:r>
            <a:endParaRPr lang="ja-JP" altLang="en-US" b="0" dirty="0"/>
          </a:p>
          <a:p>
            <a:pPr algn="l"/>
            <a:r>
              <a:rPr lang="ja-JP" altLang="en-US" b="0" dirty="0" smtClean="0"/>
              <a:t>→今回は先行してライフデリさんの話を聞いているので、他の事業者にも聞いてみる</a:t>
            </a:r>
            <a:endParaRPr lang="en-US" altLang="ja-JP" b="0" dirty="0" smtClean="0"/>
          </a:p>
          <a:p>
            <a:pPr algn="l"/>
            <a:endParaRPr lang="en-US" altLang="ja-JP" b="0" dirty="0"/>
          </a:p>
        </p:txBody>
      </p:sp>
    </p:spTree>
    <p:extLst>
      <p:ext uri="{BB962C8B-B14F-4D97-AF65-F5344CB8AC3E}">
        <p14:creationId xmlns:p14="http://schemas.microsoft.com/office/powerpoint/2010/main" val="35389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新食研　宅配弁当ＷＧ</a:t>
            </a:r>
            <a:r>
              <a:rPr lang="ja-JP" altLang="en-US" b="0" kern="1200" dirty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　打ち合わせ</a:t>
            </a:r>
            <a:r>
              <a:rPr lang="ja-JP" altLang="en-US" b="0" kern="1200" dirty="0" smtClean="0">
                <a:solidFill>
                  <a:srgbClr val="000066"/>
                </a:solidFill>
                <a:latin typeface="HGPｺﾞｼｯｸE" pitchFamily="50" charset="-128"/>
                <a:ea typeface="HGPｺﾞｼｯｸE" pitchFamily="50" charset="-128"/>
                <a:cs typeface="+mn-cs"/>
              </a:rPr>
              <a:t>シート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488" y="592300"/>
            <a:ext cx="4378325" cy="320350"/>
          </a:xfrm>
          <a:noFill/>
          <a:ln/>
        </p:spPr>
        <p:txBody>
          <a:bodyPr anchor="ctr"/>
          <a:lstStyle/>
          <a:p>
            <a:pPr marL="0" indent="0" eaLnBrk="1" hangingPunct="1"/>
            <a:r>
              <a:rPr lang="ja-JP" altLang="en-US" sz="1500" dirty="0" smtClean="0"/>
              <a:t>議事録　詳細（</a:t>
            </a:r>
            <a:r>
              <a:rPr lang="ja-JP" altLang="en-US" sz="1500" dirty="0" smtClean="0"/>
              <a:t>その２）</a:t>
            </a:r>
            <a:endParaRPr lang="ja-JP" altLang="en-US" sz="1500" dirty="0"/>
          </a:p>
        </p:txBody>
      </p:sp>
      <p:sp>
        <p:nvSpPr>
          <p:cNvPr id="6" name="正方形/長方形 5"/>
          <p:cNvSpPr/>
          <p:nvPr/>
        </p:nvSpPr>
        <p:spPr>
          <a:xfrm>
            <a:off x="128464" y="1091932"/>
            <a:ext cx="9505056" cy="5047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ja-JP" altLang="en-US" b="0" dirty="0" smtClean="0"/>
              <a:t>解決</a:t>
            </a:r>
            <a:r>
              <a:rPr lang="ja-JP" altLang="en-US" b="0" dirty="0"/>
              <a:t>となりうる方法やアイディア案（類似する事例</a:t>
            </a:r>
            <a:r>
              <a:rPr lang="ja-JP" altLang="en-US" b="0" dirty="0" smtClean="0"/>
              <a:t>ケースを含めて）</a:t>
            </a:r>
            <a:endParaRPr lang="ja-JP" altLang="en-US" b="0" dirty="0"/>
          </a:p>
          <a:p>
            <a:pPr algn="l"/>
            <a:r>
              <a:rPr lang="ja-JP" altLang="en-US" b="0" dirty="0">
                <a:solidFill>
                  <a:srgbClr val="0000CC"/>
                </a:solidFill>
              </a:rPr>
              <a:t>２．宅配弁当の情報提供・・・打ち合わせ資料の後半に</a:t>
            </a:r>
            <a:r>
              <a:rPr lang="ja-JP" altLang="en-US" b="0" dirty="0" smtClean="0">
                <a:solidFill>
                  <a:srgbClr val="0000CC"/>
                </a:solidFill>
              </a:rPr>
              <a:t>掲載</a:t>
            </a:r>
            <a:endParaRPr lang="ja-JP" altLang="en-US" b="0" dirty="0">
              <a:solidFill>
                <a:srgbClr val="0000CC"/>
              </a:solidFill>
            </a:endParaRPr>
          </a:p>
          <a:p>
            <a:pPr algn="l"/>
            <a:r>
              <a:rPr lang="ja-JP" altLang="en-US" b="0" dirty="0"/>
              <a:t>・新しい情報提供</a:t>
            </a:r>
            <a:r>
              <a:rPr lang="ja-JP" altLang="en-US" b="0" dirty="0" smtClean="0"/>
              <a:t>のアイディア案（食べログ＋ミシュランガイド）</a:t>
            </a:r>
            <a:endParaRPr lang="ja-JP" altLang="en-US" b="0" dirty="0"/>
          </a:p>
          <a:p>
            <a:pPr algn="l"/>
            <a:r>
              <a:rPr lang="ja-JP" altLang="en-US" b="0" dirty="0"/>
              <a:t>・他社の情報提供の事例ケース</a:t>
            </a:r>
          </a:p>
          <a:p>
            <a:pPr algn="l"/>
            <a:r>
              <a:rPr lang="ja-JP" altLang="en-US" b="0" dirty="0"/>
              <a:t>・他の区の情報提供の事例</a:t>
            </a:r>
            <a:r>
              <a:rPr lang="ja-JP" altLang="en-US" b="0" dirty="0" smtClean="0"/>
              <a:t>ケース</a:t>
            </a:r>
            <a:endParaRPr lang="en-US" altLang="ja-JP" b="0" dirty="0" smtClean="0"/>
          </a:p>
          <a:p>
            <a:pPr algn="l"/>
            <a:endParaRPr lang="en-US" altLang="ja-JP" b="0" dirty="0"/>
          </a:p>
          <a:p>
            <a:pPr algn="l"/>
            <a:r>
              <a:rPr lang="ja-JP" altLang="en-US" b="0" dirty="0"/>
              <a:t>このアイディア</a:t>
            </a:r>
            <a:r>
              <a:rPr lang="ja-JP" altLang="en-US" b="0" dirty="0" smtClean="0"/>
              <a:t>案を踏まえた意見やディスカッション</a:t>
            </a:r>
            <a:endParaRPr lang="en-US" altLang="ja-JP" b="0" dirty="0" smtClean="0"/>
          </a:p>
          <a:p>
            <a:pPr algn="l"/>
            <a:r>
              <a:rPr lang="ja-JP" altLang="en-US" b="0" dirty="0" smtClean="0"/>
              <a:t>・面白い</a:t>
            </a:r>
            <a:r>
              <a:rPr lang="ja-JP" altLang="en-US" b="0" dirty="0"/>
              <a:t>アイディアで、新食研のポータルサイトや管理栄養士の専門職とも連動</a:t>
            </a:r>
            <a:r>
              <a:rPr lang="ja-JP" altLang="en-US" b="0" dirty="0" smtClean="0"/>
              <a:t>できる</a:t>
            </a:r>
            <a:endParaRPr lang="ja-JP" altLang="en-US" b="0" dirty="0"/>
          </a:p>
          <a:p>
            <a:pPr algn="l"/>
            <a:r>
              <a:rPr lang="ja-JP" altLang="en-US" b="0" dirty="0"/>
              <a:t>・最初はネット上へ投稿する形で、宅配弁当の選び方の情報やユーザーからの評判や意見を集めていき、</a:t>
            </a:r>
          </a:p>
          <a:p>
            <a:pPr algn="l"/>
            <a:r>
              <a:rPr lang="ja-JP" altLang="en-US" b="0" dirty="0"/>
              <a:t>　それを紙媒体や表彰へ展開していくのも良い</a:t>
            </a:r>
          </a:p>
          <a:p>
            <a:pPr algn="l"/>
            <a:r>
              <a:rPr lang="ja-JP" altLang="en-US" b="0" dirty="0"/>
              <a:t>　→宅配弁当のサービス各社でも、利用者や家族の意見をアンケート回答してもらうことはあるが、</a:t>
            </a:r>
          </a:p>
          <a:p>
            <a:pPr algn="l"/>
            <a:r>
              <a:rPr lang="ja-JP" altLang="en-US" b="0" dirty="0"/>
              <a:t>　　各社の評判や意見を、広く・並べて見れるようなものは</a:t>
            </a:r>
            <a:r>
              <a:rPr lang="ja-JP" altLang="en-US" b="0" dirty="0" smtClean="0"/>
              <a:t>無かった</a:t>
            </a:r>
            <a:endParaRPr lang="ja-JP" altLang="en-US" b="0" dirty="0"/>
          </a:p>
          <a:p>
            <a:pPr algn="l"/>
            <a:r>
              <a:rPr lang="ja-JP" altLang="en-US" b="0" dirty="0"/>
              <a:t>・新宿区を配達する宅配弁当といっても、ぱっと思いつくのは１０－１２社ほどあるが、その商品性</a:t>
            </a:r>
          </a:p>
          <a:p>
            <a:pPr algn="l"/>
            <a:r>
              <a:rPr lang="ja-JP" altLang="en-US" b="0" dirty="0"/>
              <a:t>　（高齢者向けかどうか）、エリアの制限や注文や配達の方法は各社バラバラな状況にある</a:t>
            </a:r>
          </a:p>
          <a:p>
            <a:pPr algn="l"/>
            <a:r>
              <a:rPr lang="ja-JP" altLang="en-US" b="0" dirty="0"/>
              <a:t>　→ニッチな店舗の情報や、どこまでのエリアまで配達かあいまいなところも</a:t>
            </a:r>
            <a:r>
              <a:rPr lang="ja-JP" altLang="en-US" b="0" dirty="0" smtClean="0"/>
              <a:t>ある</a:t>
            </a:r>
            <a:endParaRPr lang="ja-JP" altLang="en-US" b="0" dirty="0"/>
          </a:p>
          <a:p>
            <a:pPr algn="l"/>
            <a:r>
              <a:rPr lang="ja-JP" altLang="en-US" b="0" dirty="0"/>
              <a:t>・宅配弁当の選び方の情報は、必要な項目やひな形を作って、それらをフォーマットに一般の方にも</a:t>
            </a:r>
          </a:p>
          <a:p>
            <a:pPr algn="l"/>
            <a:r>
              <a:rPr lang="ja-JP" altLang="en-US" b="0" dirty="0"/>
              <a:t>　分かりやすい情報</a:t>
            </a:r>
            <a:r>
              <a:rPr lang="en-US" altLang="ja-JP" b="0" dirty="0"/>
              <a:t>/</a:t>
            </a:r>
            <a:r>
              <a:rPr lang="ja-JP" altLang="en-US" b="0" dirty="0"/>
              <a:t>中立・公平な情報として届けていくのが</a:t>
            </a:r>
            <a:r>
              <a:rPr lang="ja-JP" altLang="en-US" b="0" dirty="0" smtClean="0"/>
              <a:t>良い</a:t>
            </a:r>
            <a:endParaRPr lang="ja-JP" altLang="en-US" b="0" dirty="0"/>
          </a:p>
          <a:p>
            <a:pPr algn="l"/>
            <a:r>
              <a:rPr lang="ja-JP" altLang="en-US" b="0" dirty="0"/>
              <a:t>・前回ＭＴＧでは、管理栄養士が宅配弁当のコーディネーターをするアイディアも挙がっているので、</a:t>
            </a:r>
          </a:p>
          <a:p>
            <a:pPr algn="l"/>
            <a:r>
              <a:rPr lang="ja-JP" altLang="en-US" b="0" dirty="0"/>
              <a:t>　管理栄養士の稲山さん・奥村さんにも、この情報提供の役割と</a:t>
            </a:r>
            <a:r>
              <a:rPr lang="ja-JP" altLang="en-US" b="0" dirty="0" smtClean="0"/>
              <a:t>して依頼</a:t>
            </a:r>
            <a:r>
              <a:rPr lang="ja-JP" altLang="en-US" b="0" dirty="0"/>
              <a:t>していくのが良い</a:t>
            </a:r>
          </a:p>
          <a:p>
            <a:pPr algn="l"/>
            <a:endParaRPr lang="ja-JP" altLang="en-US" b="0" dirty="0"/>
          </a:p>
          <a:p>
            <a:pPr algn="l"/>
            <a:r>
              <a:rPr lang="ja-JP" altLang="en-US" b="0" u="sng" dirty="0">
                <a:solidFill>
                  <a:srgbClr val="FF0000"/>
                </a:solidFill>
              </a:rPr>
              <a:t>→この情報提供の仕方については、高瀬の方でもう一段階、必要な項目やひな形を作って、</a:t>
            </a:r>
          </a:p>
          <a:p>
            <a:pPr algn="l"/>
            <a:r>
              <a:rPr lang="ja-JP" altLang="en-US" b="0" u="sng" dirty="0">
                <a:solidFill>
                  <a:srgbClr val="FF0000"/>
                </a:solidFill>
              </a:rPr>
              <a:t>　ベースとしたフォーマットにした上で、次回のＷＧの議題へ挙げる</a:t>
            </a:r>
          </a:p>
          <a:p>
            <a:pPr algn="l"/>
            <a:endParaRPr lang="en-US" altLang="ja-JP" b="0" dirty="0"/>
          </a:p>
        </p:txBody>
      </p:sp>
    </p:spTree>
    <p:extLst>
      <p:ext uri="{BB962C8B-B14F-4D97-AF65-F5344CB8AC3E}">
        <p14:creationId xmlns:p14="http://schemas.microsoft.com/office/powerpoint/2010/main" val="40360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C99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885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85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20522</TotalTime>
  <Words>463</Words>
  <Application>Microsoft Office PowerPoint</Application>
  <PresentationFormat>A4 210 x 297 mm</PresentationFormat>
  <Paragraphs>73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HGPｺﾞｼｯｸE</vt:lpstr>
      <vt:lpstr>ＭＳ Ｐゴシック</vt:lpstr>
      <vt:lpstr>ＭＳ Ｐ明朝</vt:lpstr>
      <vt:lpstr>ＭＳ ゴシック</vt:lpstr>
      <vt:lpstr>Times New Roman</vt:lpstr>
      <vt:lpstr>標準デザイン</vt:lpstr>
      <vt:lpstr>新食研　宅配弁当ＷＧ　打ち合わせシート</vt:lpstr>
      <vt:lpstr>新食研　宅配弁当ＷＧ　打ち合わせシート</vt:lpstr>
      <vt:lpstr>新食研　宅配弁当ＷＧ　打ち合わせシート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システム　管理</dc:creator>
  <cp:lastModifiedBy>Microsoft アカウント</cp:lastModifiedBy>
  <cp:revision>2024</cp:revision>
  <cp:lastPrinted>2019-07-25T09:13:21Z</cp:lastPrinted>
  <dcterms:created xsi:type="dcterms:W3CDTF">2001-07-10T08:48:31Z</dcterms:created>
  <dcterms:modified xsi:type="dcterms:W3CDTF">2021-08-08T02:43:25Z</dcterms:modified>
</cp:coreProperties>
</file>