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9"/>
  </p:notesMasterIdLst>
  <p:handoutMasterIdLst>
    <p:handoutMasterId r:id="rId10"/>
  </p:handoutMasterIdLst>
  <p:sldIdLst>
    <p:sldId id="607" r:id="rId2"/>
    <p:sldId id="608" r:id="rId3"/>
    <p:sldId id="609" r:id="rId4"/>
    <p:sldId id="634" r:id="rId5"/>
    <p:sldId id="622" r:id="rId6"/>
    <p:sldId id="633" r:id="rId7"/>
    <p:sldId id="636" r:id="rId8"/>
  </p:sldIdLst>
  <p:sldSz cx="9906000" cy="6858000" type="A4"/>
  <p:notesSz cx="6807200" cy="9939338"/>
  <p:defaultTextStyle>
    <a:defPPr>
      <a:defRPr lang="ja-JP"/>
    </a:defPPr>
    <a:lvl1pPr algn="ctr" rtl="0" fontAlgn="base">
      <a:spcBef>
        <a:spcPct val="0"/>
      </a:spcBef>
      <a:spcAft>
        <a:spcPct val="0"/>
      </a:spcAft>
      <a:defRPr kumimoji="1" sz="1400" b="1" kern="1200">
        <a:solidFill>
          <a:schemeClr val="tx1"/>
        </a:solidFill>
        <a:latin typeface="ＭＳ Ｐゴシック" pitchFamily="50" charset="-128"/>
        <a:ea typeface="ＭＳ Ｐゴシック" pitchFamily="50" charset="-128"/>
        <a:cs typeface="+mn-cs"/>
      </a:defRPr>
    </a:lvl1pPr>
    <a:lvl2pPr marL="457200" algn="ctr" rtl="0" fontAlgn="base">
      <a:spcBef>
        <a:spcPct val="0"/>
      </a:spcBef>
      <a:spcAft>
        <a:spcPct val="0"/>
      </a:spcAft>
      <a:defRPr kumimoji="1" sz="1400" b="1" kern="1200">
        <a:solidFill>
          <a:schemeClr val="tx1"/>
        </a:solidFill>
        <a:latin typeface="ＭＳ Ｐゴシック" pitchFamily="50" charset="-128"/>
        <a:ea typeface="ＭＳ Ｐゴシック" pitchFamily="50" charset="-128"/>
        <a:cs typeface="+mn-cs"/>
      </a:defRPr>
    </a:lvl2pPr>
    <a:lvl3pPr marL="914400" algn="ctr" rtl="0" fontAlgn="base">
      <a:spcBef>
        <a:spcPct val="0"/>
      </a:spcBef>
      <a:spcAft>
        <a:spcPct val="0"/>
      </a:spcAft>
      <a:defRPr kumimoji="1" sz="1400" b="1" kern="1200">
        <a:solidFill>
          <a:schemeClr val="tx1"/>
        </a:solidFill>
        <a:latin typeface="ＭＳ Ｐゴシック" pitchFamily="50" charset="-128"/>
        <a:ea typeface="ＭＳ Ｐゴシック" pitchFamily="50" charset="-128"/>
        <a:cs typeface="+mn-cs"/>
      </a:defRPr>
    </a:lvl3pPr>
    <a:lvl4pPr marL="1371600" algn="ctr" rtl="0" fontAlgn="base">
      <a:spcBef>
        <a:spcPct val="0"/>
      </a:spcBef>
      <a:spcAft>
        <a:spcPct val="0"/>
      </a:spcAft>
      <a:defRPr kumimoji="1" sz="1400" b="1" kern="1200">
        <a:solidFill>
          <a:schemeClr val="tx1"/>
        </a:solidFill>
        <a:latin typeface="ＭＳ Ｐゴシック" pitchFamily="50" charset="-128"/>
        <a:ea typeface="ＭＳ Ｐゴシック" pitchFamily="50" charset="-128"/>
        <a:cs typeface="+mn-cs"/>
      </a:defRPr>
    </a:lvl4pPr>
    <a:lvl5pPr marL="1828800" algn="ctr" rtl="0" fontAlgn="base">
      <a:spcBef>
        <a:spcPct val="0"/>
      </a:spcBef>
      <a:spcAft>
        <a:spcPct val="0"/>
      </a:spcAft>
      <a:defRPr kumimoji="1" sz="1400" b="1"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sz="1400" b="1"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sz="1400" b="1"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sz="1400" b="1"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sz="1400" b="1" kern="1200">
        <a:solidFill>
          <a:schemeClr val="tx1"/>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4319">
          <p15:clr>
            <a:srgbClr val="A4A3A4"/>
          </p15:clr>
        </p15:guide>
        <p15:guide id="2" pos="31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00CC"/>
    <a:srgbClr val="FFFFCC"/>
    <a:srgbClr val="FFFF99"/>
    <a:srgbClr val="0000FF"/>
    <a:srgbClr val="CCFFFF"/>
    <a:srgbClr val="FFCCFF"/>
    <a:srgbClr val="CC0000"/>
    <a:srgbClr val="CC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97842" autoAdjust="0"/>
  </p:normalViewPr>
  <p:slideViewPr>
    <p:cSldViewPr>
      <p:cViewPr varScale="1">
        <p:scale>
          <a:sx n="91" d="100"/>
          <a:sy n="91" d="100"/>
        </p:scale>
        <p:origin x="872" y="12"/>
      </p:cViewPr>
      <p:guideLst>
        <p:guide orient="horz" pos="4319"/>
        <p:guide pos="312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578"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1" y="4"/>
            <a:ext cx="2950375" cy="497368"/>
          </a:xfrm>
          <a:prstGeom prst="rect">
            <a:avLst/>
          </a:prstGeom>
          <a:noFill/>
          <a:ln w="9525">
            <a:noFill/>
            <a:miter lim="800000"/>
            <a:headEnd/>
            <a:tailEnd/>
          </a:ln>
          <a:effectLst/>
        </p:spPr>
        <p:txBody>
          <a:bodyPr vert="horz" wrap="square" lIns="92210" tIns="46104" rIns="92210" bIns="46104" numCol="1" anchor="t" anchorCtr="0" compatLnSpc="1">
            <a:prstTxWarp prst="textNoShape">
              <a:avLst/>
            </a:prstTxWarp>
          </a:bodyPr>
          <a:lstStyle>
            <a:lvl1pPr algn="l">
              <a:defRPr sz="1200" b="0"/>
            </a:lvl1pPr>
          </a:lstStyle>
          <a:p>
            <a:endParaRPr lang="en-US" altLang="ja-JP"/>
          </a:p>
        </p:txBody>
      </p:sp>
      <p:sp>
        <p:nvSpPr>
          <p:cNvPr id="114691" name="Rectangle 3"/>
          <p:cNvSpPr>
            <a:spLocks noGrp="1" noChangeArrowheads="1"/>
          </p:cNvSpPr>
          <p:nvPr>
            <p:ph type="dt" sz="quarter" idx="1"/>
          </p:nvPr>
        </p:nvSpPr>
        <p:spPr bwMode="auto">
          <a:xfrm>
            <a:off x="3856827" y="4"/>
            <a:ext cx="2950375" cy="497368"/>
          </a:xfrm>
          <a:prstGeom prst="rect">
            <a:avLst/>
          </a:prstGeom>
          <a:noFill/>
          <a:ln w="9525">
            <a:noFill/>
            <a:miter lim="800000"/>
            <a:headEnd/>
            <a:tailEnd/>
          </a:ln>
          <a:effectLst/>
        </p:spPr>
        <p:txBody>
          <a:bodyPr vert="horz" wrap="square" lIns="92210" tIns="46104" rIns="92210" bIns="46104" numCol="1" anchor="t" anchorCtr="0" compatLnSpc="1">
            <a:prstTxWarp prst="textNoShape">
              <a:avLst/>
            </a:prstTxWarp>
          </a:bodyPr>
          <a:lstStyle>
            <a:lvl1pPr algn="r">
              <a:defRPr sz="1200" b="0"/>
            </a:lvl1pPr>
          </a:lstStyle>
          <a:p>
            <a:endParaRPr lang="en-US" altLang="ja-JP"/>
          </a:p>
        </p:txBody>
      </p:sp>
      <p:sp>
        <p:nvSpPr>
          <p:cNvPr id="114692" name="Rectangle 4"/>
          <p:cNvSpPr>
            <a:spLocks noGrp="1" noChangeArrowheads="1"/>
          </p:cNvSpPr>
          <p:nvPr>
            <p:ph type="ftr" sz="quarter" idx="2"/>
          </p:nvPr>
        </p:nvSpPr>
        <p:spPr bwMode="auto">
          <a:xfrm>
            <a:off x="1" y="9441973"/>
            <a:ext cx="2950375" cy="497368"/>
          </a:xfrm>
          <a:prstGeom prst="rect">
            <a:avLst/>
          </a:prstGeom>
          <a:noFill/>
          <a:ln w="9525">
            <a:noFill/>
            <a:miter lim="800000"/>
            <a:headEnd/>
            <a:tailEnd/>
          </a:ln>
          <a:effectLst/>
        </p:spPr>
        <p:txBody>
          <a:bodyPr vert="horz" wrap="square" lIns="92210" tIns="46104" rIns="92210" bIns="46104" numCol="1" anchor="b" anchorCtr="0" compatLnSpc="1">
            <a:prstTxWarp prst="textNoShape">
              <a:avLst/>
            </a:prstTxWarp>
          </a:bodyPr>
          <a:lstStyle>
            <a:lvl1pPr algn="l">
              <a:defRPr sz="1200" b="0"/>
            </a:lvl1pPr>
          </a:lstStyle>
          <a:p>
            <a:endParaRPr lang="en-US" altLang="ja-JP"/>
          </a:p>
        </p:txBody>
      </p:sp>
      <p:sp>
        <p:nvSpPr>
          <p:cNvPr id="114693" name="Rectangle 5"/>
          <p:cNvSpPr>
            <a:spLocks noGrp="1" noChangeArrowheads="1"/>
          </p:cNvSpPr>
          <p:nvPr>
            <p:ph type="sldNum" sz="quarter" idx="3"/>
          </p:nvPr>
        </p:nvSpPr>
        <p:spPr bwMode="auto">
          <a:xfrm>
            <a:off x="3856827" y="9441973"/>
            <a:ext cx="2950375" cy="497368"/>
          </a:xfrm>
          <a:prstGeom prst="rect">
            <a:avLst/>
          </a:prstGeom>
          <a:noFill/>
          <a:ln w="9525">
            <a:noFill/>
            <a:miter lim="800000"/>
            <a:headEnd/>
            <a:tailEnd/>
          </a:ln>
          <a:effectLst/>
        </p:spPr>
        <p:txBody>
          <a:bodyPr vert="horz" wrap="square" lIns="92210" tIns="46104" rIns="92210" bIns="46104" numCol="1" anchor="b" anchorCtr="0" compatLnSpc="1">
            <a:prstTxWarp prst="textNoShape">
              <a:avLst/>
            </a:prstTxWarp>
          </a:bodyPr>
          <a:lstStyle>
            <a:lvl1pPr algn="r">
              <a:defRPr sz="1200" b="0"/>
            </a:lvl1pPr>
          </a:lstStyle>
          <a:p>
            <a:fld id="{72B11A1B-B887-42F0-8FEF-CEA3B50D0B78}" type="slidenum">
              <a:rPr lang="en-US" altLang="ja-JP"/>
              <a:pPr/>
              <a:t>‹#›</a:t>
            </a:fld>
            <a:endParaRPr lang="en-US" altLang="ja-JP"/>
          </a:p>
        </p:txBody>
      </p:sp>
    </p:spTree>
    <p:extLst>
      <p:ext uri="{BB962C8B-B14F-4D97-AF65-F5344CB8AC3E}">
        <p14:creationId xmlns:p14="http://schemas.microsoft.com/office/powerpoint/2010/main" val="1965967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8" name="Rectangle 4"/>
          <p:cNvSpPr>
            <a:spLocks noGrp="1" noRot="1" noChangeAspect="1" noChangeArrowheads="1" noTextEdit="1"/>
          </p:cNvSpPr>
          <p:nvPr>
            <p:ph type="sldImg" idx="2"/>
          </p:nvPr>
        </p:nvSpPr>
        <p:spPr bwMode="auto">
          <a:xfrm>
            <a:off x="-454025" y="63500"/>
            <a:ext cx="7715250" cy="5341938"/>
          </a:xfrm>
          <a:prstGeom prst="rect">
            <a:avLst/>
          </a:prstGeom>
          <a:noFill/>
          <a:ln w="9525">
            <a:solidFill>
              <a:srgbClr val="000000"/>
            </a:solidFill>
            <a:miter lim="800000"/>
            <a:headEnd/>
            <a:tailEnd/>
          </a:ln>
          <a:effectLst/>
        </p:spPr>
      </p:sp>
      <p:sp>
        <p:nvSpPr>
          <p:cNvPr id="62469" name="Rectangle 5"/>
          <p:cNvSpPr>
            <a:spLocks noGrp="1" noChangeArrowheads="1"/>
          </p:cNvSpPr>
          <p:nvPr>
            <p:ph type="body" sz="quarter" idx="3"/>
          </p:nvPr>
        </p:nvSpPr>
        <p:spPr bwMode="auto">
          <a:xfrm>
            <a:off x="150809" y="5632557"/>
            <a:ext cx="6580989" cy="3644692"/>
          </a:xfrm>
          <a:prstGeom prst="rect">
            <a:avLst/>
          </a:prstGeom>
          <a:noFill/>
          <a:ln w="9525">
            <a:noFill/>
            <a:miter lim="800000"/>
            <a:headEnd/>
            <a:tailEnd/>
          </a:ln>
          <a:effectLst/>
        </p:spPr>
        <p:txBody>
          <a:bodyPr vert="horz" wrap="none" lIns="92210" tIns="46104" rIns="92210" bIns="46104" numCol="1" anchor="ctr"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2470" name="Rectangle 6"/>
          <p:cNvSpPr>
            <a:spLocks noGrp="1" noChangeArrowheads="1"/>
          </p:cNvSpPr>
          <p:nvPr>
            <p:ph type="ftr" sz="quarter" idx="4"/>
          </p:nvPr>
        </p:nvSpPr>
        <p:spPr bwMode="auto">
          <a:xfrm>
            <a:off x="1" y="9441973"/>
            <a:ext cx="2950375" cy="497368"/>
          </a:xfrm>
          <a:prstGeom prst="rect">
            <a:avLst/>
          </a:prstGeom>
          <a:noFill/>
          <a:ln w="9525">
            <a:noFill/>
            <a:miter lim="800000"/>
            <a:headEnd/>
            <a:tailEnd/>
          </a:ln>
          <a:effectLst>
            <a:outerShdw dist="35921" dir="2700000" algn="ctr" rotWithShape="0">
              <a:schemeClr val="bg2"/>
            </a:outerShdw>
          </a:effectLst>
        </p:spPr>
        <p:txBody>
          <a:bodyPr vert="horz" wrap="none" lIns="92210" tIns="46104" rIns="92210" bIns="46104" numCol="1" anchor="b" anchorCtr="0" compatLnSpc="1">
            <a:prstTxWarp prst="textNoShape">
              <a:avLst/>
            </a:prstTxWarp>
          </a:bodyPr>
          <a:lstStyle>
            <a:lvl1pPr algn="l">
              <a:defRPr sz="1200" b="0"/>
            </a:lvl1pPr>
          </a:lstStyle>
          <a:p>
            <a:endParaRPr lang="en-US" altLang="ja-JP"/>
          </a:p>
        </p:txBody>
      </p:sp>
      <p:sp>
        <p:nvSpPr>
          <p:cNvPr id="62471" name="Rectangle 7"/>
          <p:cNvSpPr>
            <a:spLocks noGrp="1" noChangeArrowheads="1"/>
          </p:cNvSpPr>
          <p:nvPr>
            <p:ph type="sldNum" sz="quarter" idx="5"/>
          </p:nvPr>
        </p:nvSpPr>
        <p:spPr bwMode="auto">
          <a:xfrm>
            <a:off x="3856827" y="9441973"/>
            <a:ext cx="2950375" cy="497368"/>
          </a:xfrm>
          <a:prstGeom prst="rect">
            <a:avLst/>
          </a:prstGeom>
          <a:noFill/>
          <a:ln w="9525">
            <a:noFill/>
            <a:miter lim="800000"/>
            <a:headEnd/>
            <a:tailEnd/>
          </a:ln>
          <a:effectLst>
            <a:outerShdw dist="35921" dir="2700000" algn="ctr" rotWithShape="0">
              <a:schemeClr val="bg2"/>
            </a:outerShdw>
          </a:effectLst>
        </p:spPr>
        <p:txBody>
          <a:bodyPr vert="horz" wrap="none" lIns="92210" tIns="46104" rIns="92210" bIns="46104" numCol="1" anchor="b" anchorCtr="0" compatLnSpc="1">
            <a:prstTxWarp prst="textNoShape">
              <a:avLst/>
            </a:prstTxWarp>
          </a:bodyPr>
          <a:lstStyle>
            <a:lvl1pPr algn="r">
              <a:defRPr sz="1200" b="0"/>
            </a:lvl1pPr>
          </a:lstStyle>
          <a:p>
            <a:fld id="{B5E0B598-A869-4C72-A02B-484A9CD65098}" type="slidenum">
              <a:rPr lang="en-US" altLang="ja-JP"/>
              <a:pPr/>
              <a:t>‹#›</a:t>
            </a:fld>
            <a:endParaRPr lang="en-US" altLang="ja-JP"/>
          </a:p>
        </p:txBody>
      </p:sp>
    </p:spTree>
    <p:extLst>
      <p:ext uri="{BB962C8B-B14F-4D97-AF65-F5344CB8AC3E}">
        <p14:creationId xmlns:p14="http://schemas.microsoft.com/office/powerpoint/2010/main" val="3184119459"/>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endParaRPr lang="en-US" altLang="ja-JP" dirty="0"/>
          </a:p>
        </p:txBody>
      </p:sp>
      <p:sp>
        <p:nvSpPr>
          <p:cNvPr id="5" name="Rectangle 7"/>
          <p:cNvSpPr>
            <a:spLocks noGrp="1" noChangeArrowheads="1"/>
          </p:cNvSpPr>
          <p:nvPr>
            <p:ph type="sldNum" sz="quarter" idx="5"/>
          </p:nvPr>
        </p:nvSpPr>
        <p:spPr>
          <a:ln/>
        </p:spPr>
        <p:txBody>
          <a:bodyPr/>
          <a:lstStyle/>
          <a:p>
            <a:fld id="{E6296D0E-3E25-4DC2-ACE2-758FBA7F7622}" type="slidenum">
              <a:rPr lang="en-US" altLang="ja-JP"/>
              <a:pPr/>
              <a:t>0</a:t>
            </a:fld>
            <a:endParaRPr lang="en-US" altLang="ja-JP"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293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endParaRPr lang="en-US" altLang="ja-JP" dirty="0"/>
          </a:p>
        </p:txBody>
      </p:sp>
      <p:sp>
        <p:nvSpPr>
          <p:cNvPr id="5" name="Rectangle 7"/>
          <p:cNvSpPr>
            <a:spLocks noGrp="1" noChangeArrowheads="1"/>
          </p:cNvSpPr>
          <p:nvPr>
            <p:ph type="sldNum" sz="quarter" idx="5"/>
          </p:nvPr>
        </p:nvSpPr>
        <p:spPr>
          <a:ln/>
        </p:spPr>
        <p:txBody>
          <a:bodyPr/>
          <a:lstStyle/>
          <a:p>
            <a:fld id="{E6296D0E-3E25-4DC2-ACE2-758FBA7F7622}" type="slidenum">
              <a:rPr lang="en-US" altLang="ja-JP"/>
              <a:pPr/>
              <a:t>1</a:t>
            </a:fld>
            <a:endParaRPr lang="en-US" altLang="ja-JP"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4174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endParaRPr lang="en-US" altLang="ja-JP" dirty="0"/>
          </a:p>
        </p:txBody>
      </p:sp>
      <p:sp>
        <p:nvSpPr>
          <p:cNvPr id="5" name="Rectangle 7"/>
          <p:cNvSpPr>
            <a:spLocks noGrp="1" noChangeArrowheads="1"/>
          </p:cNvSpPr>
          <p:nvPr>
            <p:ph type="sldNum" sz="quarter" idx="5"/>
          </p:nvPr>
        </p:nvSpPr>
        <p:spPr>
          <a:ln/>
        </p:spPr>
        <p:txBody>
          <a:bodyPr/>
          <a:lstStyle/>
          <a:p>
            <a:fld id="{E6296D0E-3E25-4DC2-ACE2-758FBA7F7622}" type="slidenum">
              <a:rPr lang="en-US" altLang="ja-JP"/>
              <a:pPr/>
              <a:t>2</a:t>
            </a:fld>
            <a:endParaRPr lang="en-US" altLang="ja-JP"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2972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endParaRPr lang="en-US" altLang="ja-JP" dirty="0"/>
          </a:p>
        </p:txBody>
      </p:sp>
      <p:sp>
        <p:nvSpPr>
          <p:cNvPr id="5" name="Rectangle 7"/>
          <p:cNvSpPr>
            <a:spLocks noGrp="1" noChangeArrowheads="1"/>
          </p:cNvSpPr>
          <p:nvPr>
            <p:ph type="sldNum" sz="quarter" idx="5"/>
          </p:nvPr>
        </p:nvSpPr>
        <p:spPr>
          <a:ln/>
        </p:spPr>
        <p:txBody>
          <a:bodyPr/>
          <a:lstStyle/>
          <a:p>
            <a:fld id="{E6296D0E-3E25-4DC2-ACE2-758FBA7F7622}" type="slidenum">
              <a:rPr lang="en-US" altLang="ja-JP"/>
              <a:pPr/>
              <a:t>3</a:t>
            </a:fld>
            <a:endParaRPr lang="en-US" altLang="ja-JP"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89050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endParaRPr lang="en-US" altLang="ja-JP" dirty="0"/>
          </a:p>
        </p:txBody>
      </p:sp>
      <p:sp>
        <p:nvSpPr>
          <p:cNvPr id="5" name="Rectangle 7"/>
          <p:cNvSpPr>
            <a:spLocks noGrp="1" noChangeArrowheads="1"/>
          </p:cNvSpPr>
          <p:nvPr>
            <p:ph type="sldNum" sz="quarter" idx="5"/>
          </p:nvPr>
        </p:nvSpPr>
        <p:spPr>
          <a:ln/>
        </p:spPr>
        <p:txBody>
          <a:bodyPr/>
          <a:lstStyle/>
          <a:p>
            <a:fld id="{E6296D0E-3E25-4DC2-ACE2-758FBA7F7622}" type="slidenum">
              <a:rPr lang="en-US" altLang="ja-JP"/>
              <a:pPr/>
              <a:t>4</a:t>
            </a:fld>
            <a:endParaRPr lang="en-US" altLang="ja-JP"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2213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endParaRPr lang="en-US" altLang="ja-JP" dirty="0"/>
          </a:p>
        </p:txBody>
      </p:sp>
      <p:sp>
        <p:nvSpPr>
          <p:cNvPr id="5" name="Rectangle 7"/>
          <p:cNvSpPr>
            <a:spLocks noGrp="1" noChangeArrowheads="1"/>
          </p:cNvSpPr>
          <p:nvPr>
            <p:ph type="sldNum" sz="quarter" idx="5"/>
          </p:nvPr>
        </p:nvSpPr>
        <p:spPr>
          <a:ln/>
        </p:spPr>
        <p:txBody>
          <a:bodyPr/>
          <a:lstStyle/>
          <a:p>
            <a:fld id="{E6296D0E-3E25-4DC2-ACE2-758FBA7F7622}" type="slidenum">
              <a:rPr lang="en-US" altLang="ja-JP"/>
              <a:pPr/>
              <a:t>5</a:t>
            </a:fld>
            <a:endParaRPr lang="en-US" altLang="ja-JP"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7804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endParaRPr lang="en-US" altLang="ja-JP" dirty="0"/>
          </a:p>
        </p:txBody>
      </p:sp>
      <p:sp>
        <p:nvSpPr>
          <p:cNvPr id="5" name="Rectangle 7"/>
          <p:cNvSpPr>
            <a:spLocks noGrp="1" noChangeArrowheads="1"/>
          </p:cNvSpPr>
          <p:nvPr>
            <p:ph type="sldNum" sz="quarter" idx="5"/>
          </p:nvPr>
        </p:nvSpPr>
        <p:spPr>
          <a:ln/>
        </p:spPr>
        <p:txBody>
          <a:bodyPr/>
          <a:lstStyle/>
          <a:p>
            <a:fld id="{E6296D0E-3E25-4DC2-ACE2-758FBA7F7622}" type="slidenum">
              <a:rPr lang="en-US" altLang="ja-JP"/>
              <a:pPr/>
              <a:t>6</a:t>
            </a:fld>
            <a:endParaRPr lang="en-US" altLang="ja-JP"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4499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742950" y="2284413"/>
            <a:ext cx="8420100" cy="1144587"/>
          </a:xfrm>
        </p:spPr>
        <p:txBody>
          <a:bodyPr/>
          <a:lstStyle>
            <a:lvl1pPr>
              <a:defRPr/>
            </a:lvl1pPr>
          </a:lstStyle>
          <a:p>
            <a:r>
              <a:rPr lang="ja-JP" altLang="en-US"/>
              <a:t>マスタ タイトルの書式設定</a:t>
            </a:r>
          </a:p>
        </p:txBody>
      </p:sp>
      <p:sp>
        <p:nvSpPr>
          <p:cNvPr id="124931" name="Rectangle 3"/>
          <p:cNvSpPr>
            <a:spLocks noGrp="1" noChangeArrowheads="1"/>
          </p:cNvSpPr>
          <p:nvPr>
            <p:ph type="subTitle" idx="1"/>
          </p:nvPr>
        </p:nvSpPr>
        <p:spPr>
          <a:xfrm>
            <a:off x="1485900" y="3887788"/>
            <a:ext cx="6934200" cy="1749425"/>
          </a:xfrm>
          <a:ln>
            <a:noFill/>
            <a:prstDash val="solid"/>
          </a:ln>
        </p:spPr>
        <p:txBody>
          <a:bodyPr/>
          <a:lstStyle>
            <a:lvl1pPr marL="0" indent="0" algn="ctr">
              <a:defRPr/>
            </a:lvl1pPr>
          </a:lstStyle>
          <a:p>
            <a:r>
              <a:rPr lang="ja-JP" altLang="en-US"/>
              <a:t>マスタ サブタイトルの書式設定</a:t>
            </a:r>
          </a:p>
        </p:txBody>
      </p:sp>
      <p:sp>
        <p:nvSpPr>
          <p:cNvPr id="124932" name="Rectangle 4"/>
          <p:cNvSpPr>
            <a:spLocks noGrp="1" noChangeArrowheads="1"/>
          </p:cNvSpPr>
          <p:nvPr>
            <p:ph type="dt" sz="half" idx="2"/>
          </p:nvPr>
        </p:nvSpPr>
        <p:spPr bwMode="auto">
          <a:xfrm>
            <a:off x="825500" y="6248400"/>
            <a:ext cx="2065338" cy="457200"/>
          </a:xfrm>
          <a:prstGeom prst="rect">
            <a:avLst/>
          </a:prstGeom>
          <a:noFill/>
          <a:ln>
            <a:miter lim="800000"/>
            <a:headEnd/>
            <a:tailEnd/>
          </a:ln>
        </p:spPr>
        <p:txBody>
          <a:bodyPr vert="horz" wrap="square" lIns="88653" tIns="44326" rIns="88653" bIns="44326" numCol="1" anchor="t" anchorCtr="0" compatLnSpc="1">
            <a:prstTxWarp prst="textNoShape">
              <a:avLst/>
            </a:prstTxWarp>
          </a:bodyPr>
          <a:lstStyle>
            <a:lvl1pPr algn="l" defTabSz="885825">
              <a:defRPr b="0">
                <a:latin typeface="Times New Roman" pitchFamily="18" charset="0"/>
              </a:defRPr>
            </a:lvl1pPr>
          </a:lstStyle>
          <a:p>
            <a:fld id="{C520F890-70CA-48F4-8203-75682E042EAF}" type="datetime1">
              <a:rPr lang="ja-JP" altLang="en-US"/>
              <a:pPr/>
              <a:t>2021/10/9</a:t>
            </a:fld>
            <a:endParaRPr lang="en-US" altLang="ja-JP"/>
          </a:p>
        </p:txBody>
      </p:sp>
      <p:sp>
        <p:nvSpPr>
          <p:cNvPr id="124935" name="Rectangle 7"/>
          <p:cNvSpPr>
            <a:spLocks noGrp="1" noChangeArrowheads="1"/>
          </p:cNvSpPr>
          <p:nvPr>
            <p:ph type="ftr" sz="quarter" idx="3"/>
          </p:nvPr>
        </p:nvSpPr>
        <p:spPr bwMode="auto">
          <a:xfrm>
            <a:off x="3384550" y="6248400"/>
            <a:ext cx="3136900" cy="457200"/>
          </a:xfrm>
          <a:prstGeom prst="rect">
            <a:avLst/>
          </a:prstGeom>
          <a:noFill/>
          <a:ln>
            <a:miter lim="800000"/>
            <a:headEnd/>
            <a:tailEnd/>
          </a:ln>
        </p:spPr>
        <p:txBody>
          <a:bodyPr vert="horz" wrap="square" lIns="88653" tIns="44326" rIns="88653" bIns="44326" numCol="1" anchor="t" anchorCtr="0" compatLnSpc="1">
            <a:prstTxWarp prst="textNoShape">
              <a:avLst/>
            </a:prstTxWarp>
          </a:bodyPr>
          <a:lstStyle>
            <a:lvl1pPr defTabSz="885825">
              <a:defRPr b="0"/>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89813" y="52388"/>
            <a:ext cx="2439987" cy="15795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6675" y="52388"/>
            <a:ext cx="7170738" cy="15795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019550" y="52388"/>
            <a:ext cx="5810250" cy="3524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6675" y="1033463"/>
            <a:ext cx="4789488" cy="5984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08563" y="1033463"/>
            <a:ext cx="4789487" cy="5984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6675" y="1033463"/>
            <a:ext cx="4789488" cy="59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08563" y="1033463"/>
            <a:ext cx="4789487" cy="59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6675" y="1033463"/>
            <a:ext cx="9206805" cy="598487"/>
          </a:xfrm>
          <a:prstGeom prst="rect">
            <a:avLst/>
          </a:prstGeom>
          <a:noFill/>
          <a:ln w="9525">
            <a:solidFill>
              <a:srgbClr val="333399"/>
            </a:solidFill>
            <a:prstDash val="sysDot"/>
            <a:miter lim="800000"/>
            <a:headEnd/>
            <a:tailEnd/>
          </a:ln>
          <a:effectLst/>
        </p:spPr>
        <p:txBody>
          <a:bodyPr vert="horz" wrap="square" lIns="88653" tIns="44326" rIns="88653" bIns="44326" numCol="1" anchor="t" anchorCtr="0" compatLnSpc="1">
            <a:prstTxWarp prst="textNoShape">
              <a:avLst/>
            </a:prstTxWarp>
            <a:sp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p:txBody>
      </p:sp>
      <p:sp>
        <p:nvSpPr>
          <p:cNvPr id="1033" name="Text Box 9"/>
          <p:cNvSpPr txBox="1">
            <a:spLocks noChangeArrowheads="1"/>
          </p:cNvSpPr>
          <p:nvPr userDrawn="1"/>
        </p:nvSpPr>
        <p:spPr bwMode="auto">
          <a:xfrm>
            <a:off x="4773613" y="6686550"/>
            <a:ext cx="387350" cy="152400"/>
          </a:xfrm>
          <a:prstGeom prst="rect">
            <a:avLst/>
          </a:prstGeom>
          <a:noFill/>
          <a:ln w="12700">
            <a:noFill/>
            <a:miter lim="800000"/>
            <a:headEnd type="none" w="sm" len="sm"/>
            <a:tailEnd type="none" w="sm" len="sm"/>
          </a:ln>
          <a:effectLst/>
        </p:spPr>
        <p:txBody>
          <a:bodyPr wrap="none" lIns="0" tIns="0" rIns="0" bIns="0">
            <a:spAutoFit/>
          </a:bodyPr>
          <a:lstStyle/>
          <a:p>
            <a:pPr defTabSz="738188" eaLnBrk="0" hangingPunct="0"/>
            <a:r>
              <a:rPr lang="en-US" altLang="ja-JP" sz="1000" b="0">
                <a:latin typeface="Times New Roman" pitchFamily="18" charset="0"/>
                <a:ea typeface="ＭＳ ゴシック" pitchFamily="49" charset="-128"/>
              </a:rPr>
              <a:t>- </a:t>
            </a:r>
            <a:fld id="{93A87F3C-4620-46FA-9E86-376C32650F2C}" type="slidenum">
              <a:rPr lang="en-US" altLang="ja-JP" sz="1000" b="0">
                <a:latin typeface="Times New Roman" pitchFamily="18" charset="0"/>
                <a:ea typeface="ＭＳ ゴシック" pitchFamily="49" charset="-128"/>
              </a:rPr>
              <a:pPr defTabSz="738188" eaLnBrk="0" hangingPunct="0"/>
              <a:t>‹#›</a:t>
            </a:fld>
            <a:r>
              <a:rPr lang="en-US" altLang="ja-JP" sz="1000" b="0">
                <a:latin typeface="Times New Roman" pitchFamily="18" charset="0"/>
                <a:ea typeface="ＭＳ ゴシック" pitchFamily="49" charset="-128"/>
              </a:rPr>
              <a:t> - </a:t>
            </a:r>
          </a:p>
        </p:txBody>
      </p:sp>
      <p:sp>
        <p:nvSpPr>
          <p:cNvPr id="1034" name="Rectangle 10"/>
          <p:cNvSpPr>
            <a:spLocks noChangeArrowheads="1"/>
          </p:cNvSpPr>
          <p:nvPr userDrawn="1"/>
        </p:nvSpPr>
        <p:spPr bwMode="auto">
          <a:xfrm>
            <a:off x="79375" y="576263"/>
            <a:ext cx="4403725" cy="360362"/>
          </a:xfrm>
          <a:prstGeom prst="rect">
            <a:avLst/>
          </a:prstGeom>
          <a:solidFill>
            <a:schemeClr val="bg1"/>
          </a:solidFill>
          <a:ln w="28575">
            <a:solidFill>
              <a:srgbClr val="FF6600"/>
            </a:solidFill>
            <a:miter lim="800000"/>
            <a:headEnd/>
            <a:tailEnd/>
          </a:ln>
          <a:effectLst>
            <a:outerShdw dist="53882" dir="2700000" algn="ctr" rotWithShape="0">
              <a:srgbClr val="FFCCFF"/>
            </a:outerShdw>
          </a:effectLst>
        </p:spPr>
        <p:txBody>
          <a:bodyPr rot="10800000" vert="eaVert" wrap="none" anchor="ctr"/>
          <a:lstStyle/>
          <a:p>
            <a:endParaRPr lang="ja-JP" altLang="en-US"/>
          </a:p>
        </p:txBody>
      </p:sp>
      <p:sp>
        <p:nvSpPr>
          <p:cNvPr id="1035" name="Text Box 11"/>
          <p:cNvSpPr txBox="1">
            <a:spLocks noChangeArrowheads="1"/>
          </p:cNvSpPr>
          <p:nvPr userDrawn="1"/>
        </p:nvSpPr>
        <p:spPr bwMode="auto">
          <a:xfrm>
            <a:off x="4497422" y="6675438"/>
            <a:ext cx="5313362" cy="144462"/>
          </a:xfrm>
          <a:prstGeom prst="rect">
            <a:avLst/>
          </a:prstGeom>
          <a:noFill/>
          <a:ln w="9525">
            <a:noFill/>
            <a:miter lim="800000"/>
            <a:headEnd/>
            <a:tailEnd/>
          </a:ln>
          <a:effectLst/>
        </p:spPr>
        <p:txBody>
          <a:bodyPr lIns="83333" tIns="41667" rIns="83333" bIns="41667" anchor="ctr"/>
          <a:lstStyle/>
          <a:p>
            <a:pPr algn="r" defTabSz="833438" fontAlgn="ctr">
              <a:spcBef>
                <a:spcPct val="50000"/>
              </a:spcBef>
            </a:pPr>
            <a:r>
              <a:rPr lang="en-US" altLang="ja-JP" sz="900" b="0" dirty="0">
                <a:latin typeface="Times New Roman" pitchFamily="18" charset="0"/>
              </a:rPr>
              <a:t>Copyright </a:t>
            </a:r>
            <a:r>
              <a:rPr lang="en-US" altLang="ja-JP" sz="900" b="0" dirty="0" smtClean="0">
                <a:latin typeface="Times New Roman" pitchFamily="18" charset="0"/>
              </a:rPr>
              <a:t>© </a:t>
            </a:r>
            <a:r>
              <a:rPr lang="ja-JP" altLang="en-US" sz="900" b="0" dirty="0" smtClean="0">
                <a:latin typeface="Times New Roman" pitchFamily="18" charset="0"/>
              </a:rPr>
              <a:t>新宿食支援研究会、</a:t>
            </a:r>
            <a:r>
              <a:rPr lang="en-US" altLang="ja-JP" sz="900" b="0" dirty="0" smtClean="0">
                <a:latin typeface="Times New Roman" pitchFamily="18" charset="0"/>
              </a:rPr>
              <a:t>2020s</a:t>
            </a:r>
            <a:r>
              <a:rPr lang="ja-JP" altLang="en-US" sz="900" b="0" dirty="0" smtClean="0">
                <a:latin typeface="Times New Roman" pitchFamily="18" charset="0"/>
              </a:rPr>
              <a:t>プロジェクト</a:t>
            </a:r>
            <a:r>
              <a:rPr lang="en-US" altLang="ja-JP" sz="900" b="0" dirty="0" smtClean="0">
                <a:latin typeface="Times New Roman" pitchFamily="18" charset="0"/>
              </a:rPr>
              <a:t>.  </a:t>
            </a:r>
            <a:r>
              <a:rPr lang="en-US" altLang="ja-JP" sz="900" b="0" dirty="0">
                <a:latin typeface="Times New Roman" pitchFamily="18" charset="0"/>
              </a:rPr>
              <a:t>All  rights  reserved.</a:t>
            </a:r>
          </a:p>
        </p:txBody>
      </p:sp>
      <p:sp>
        <p:nvSpPr>
          <p:cNvPr id="1036" name="Text Box 12"/>
          <p:cNvSpPr txBox="1">
            <a:spLocks noChangeArrowheads="1"/>
          </p:cNvSpPr>
          <p:nvPr userDrawn="1"/>
        </p:nvSpPr>
        <p:spPr bwMode="auto">
          <a:xfrm>
            <a:off x="90488" y="630238"/>
            <a:ext cx="4368800" cy="301625"/>
          </a:xfrm>
          <a:prstGeom prst="rect">
            <a:avLst/>
          </a:prstGeom>
          <a:noFill/>
          <a:ln w="9525">
            <a:noFill/>
            <a:miter lim="800000"/>
            <a:headEnd/>
            <a:tailEnd/>
          </a:ln>
          <a:effectLst/>
        </p:spPr>
        <p:txBody>
          <a:bodyPr lIns="88653" tIns="44326" rIns="88653" bIns="44326">
            <a:spAutoFit/>
          </a:bodyPr>
          <a:lstStyle/>
          <a:p>
            <a:pPr defTabSz="885825">
              <a:spcBef>
                <a:spcPct val="50000"/>
              </a:spcBef>
            </a:pPr>
            <a:endParaRPr lang="ja-JP" altLang="ja-JP" b="0"/>
          </a:p>
        </p:txBody>
      </p:sp>
      <p:sp>
        <p:nvSpPr>
          <p:cNvPr id="1026" name="Rectangle 2"/>
          <p:cNvSpPr>
            <a:spLocks noGrp="1" noChangeArrowheads="1"/>
          </p:cNvSpPr>
          <p:nvPr>
            <p:ph type="title"/>
          </p:nvPr>
        </p:nvSpPr>
        <p:spPr bwMode="auto">
          <a:xfrm>
            <a:off x="4000534" y="52388"/>
            <a:ext cx="5810250" cy="352425"/>
          </a:xfrm>
          <a:prstGeom prst="rect">
            <a:avLst/>
          </a:prstGeom>
          <a:noFill/>
          <a:ln w="9525">
            <a:noFill/>
            <a:miter lim="800000"/>
            <a:headEnd/>
            <a:tailEnd/>
          </a:ln>
          <a:effectLst/>
        </p:spPr>
        <p:txBody>
          <a:bodyPr vert="horz" wrap="square" lIns="88653" tIns="44326" rIns="88653" bIns="44326" numCol="1" anchor="ctr" anchorCtr="0" compatLnSpc="1">
            <a:prstTxWarp prst="textNoShape">
              <a:avLst/>
            </a:prstTxWarp>
          </a:bodyPr>
          <a:lstStyle/>
          <a:p>
            <a:pPr lvl="0"/>
            <a:r>
              <a:rPr lang="ja-JP" altLang="en-US" smtClean="0"/>
              <a:t>マスター タイトルの書式設定</a:t>
            </a:r>
          </a:p>
        </p:txBody>
      </p:sp>
      <p:cxnSp>
        <p:nvCxnSpPr>
          <p:cNvPr id="11" name="直線コネクタ 10"/>
          <p:cNvCxnSpPr/>
          <p:nvPr userDrawn="1"/>
        </p:nvCxnSpPr>
        <p:spPr bwMode="auto">
          <a:xfrm>
            <a:off x="71438" y="428604"/>
            <a:ext cx="9667908" cy="1550"/>
          </a:xfrm>
          <a:prstGeom prst="line">
            <a:avLst/>
          </a:prstGeom>
          <a:solidFill>
            <a:schemeClr val="accent1"/>
          </a:solidFill>
          <a:ln w="38100" cap="flat" cmpd="sng" algn="ctr">
            <a:solidFill>
              <a:srgbClr val="FF6600"/>
            </a:solidFill>
            <a:prstDash val="solid"/>
            <a:round/>
            <a:headEnd type="none" w="med" len="med"/>
            <a:tailEnd type="none" w="med" len="med"/>
          </a:ln>
          <a:effectLst>
            <a:outerShdw blurRad="50800" dist="114300" dir="2700000" algn="tl" rotWithShape="0">
              <a:srgbClr val="FF9966">
                <a:alpha val="40000"/>
              </a:srgbClr>
            </a:outerShdw>
          </a:effectLst>
        </p:spPr>
      </p:cxnSp>
      <p:cxnSp>
        <p:nvCxnSpPr>
          <p:cNvPr id="15" name="直線コネクタ 14"/>
          <p:cNvCxnSpPr/>
          <p:nvPr userDrawn="1"/>
        </p:nvCxnSpPr>
        <p:spPr bwMode="auto">
          <a:xfrm>
            <a:off x="95216" y="6642160"/>
            <a:ext cx="9667908" cy="1550"/>
          </a:xfrm>
          <a:prstGeom prst="line">
            <a:avLst/>
          </a:prstGeom>
          <a:solidFill>
            <a:schemeClr val="accent1"/>
          </a:solidFill>
          <a:ln w="12700" cap="flat" cmpd="sng" algn="ctr">
            <a:solidFill>
              <a:srgbClr val="FF6600"/>
            </a:solidFill>
            <a:prstDash val="solid"/>
            <a:round/>
            <a:headEnd type="none" w="med" len="med"/>
            <a:tailEnd type="none" w="med" len="med"/>
          </a:ln>
          <a:effectLst>
            <a:outerShdw blurRad="50800" dist="88900" dir="2700000" algn="tl" rotWithShape="0">
              <a:srgbClr val="FF9966">
                <a:alpha val="40000"/>
              </a:srgbClr>
            </a:outerShdw>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885825" rtl="0" fontAlgn="base">
        <a:spcBef>
          <a:spcPct val="0"/>
        </a:spcBef>
        <a:spcAft>
          <a:spcPct val="0"/>
        </a:spcAft>
        <a:defRPr kumimoji="1" sz="1600" b="1">
          <a:solidFill>
            <a:schemeClr val="tx2"/>
          </a:solidFill>
          <a:latin typeface="+mj-lt"/>
          <a:ea typeface="+mj-ea"/>
          <a:cs typeface="+mj-cs"/>
        </a:defRPr>
      </a:lvl1pPr>
      <a:lvl2pPr algn="r" defTabSz="885825" rtl="0" fontAlgn="base">
        <a:spcBef>
          <a:spcPct val="0"/>
        </a:spcBef>
        <a:spcAft>
          <a:spcPct val="0"/>
        </a:spcAft>
        <a:defRPr kumimoji="1" sz="1600" b="1">
          <a:solidFill>
            <a:schemeClr val="tx2"/>
          </a:solidFill>
          <a:latin typeface="HGPｺﾞｼｯｸE" pitchFamily="50" charset="-128"/>
          <a:ea typeface="HGPｺﾞｼｯｸE" pitchFamily="50" charset="-128"/>
        </a:defRPr>
      </a:lvl2pPr>
      <a:lvl3pPr algn="r" defTabSz="885825" rtl="0" fontAlgn="base">
        <a:spcBef>
          <a:spcPct val="0"/>
        </a:spcBef>
        <a:spcAft>
          <a:spcPct val="0"/>
        </a:spcAft>
        <a:defRPr kumimoji="1" sz="1600" b="1">
          <a:solidFill>
            <a:schemeClr val="tx2"/>
          </a:solidFill>
          <a:latin typeface="HGPｺﾞｼｯｸE" pitchFamily="50" charset="-128"/>
          <a:ea typeface="HGPｺﾞｼｯｸE" pitchFamily="50" charset="-128"/>
        </a:defRPr>
      </a:lvl3pPr>
      <a:lvl4pPr algn="r" defTabSz="885825" rtl="0" fontAlgn="base">
        <a:spcBef>
          <a:spcPct val="0"/>
        </a:spcBef>
        <a:spcAft>
          <a:spcPct val="0"/>
        </a:spcAft>
        <a:defRPr kumimoji="1" sz="1600" b="1">
          <a:solidFill>
            <a:schemeClr val="tx2"/>
          </a:solidFill>
          <a:latin typeface="HGPｺﾞｼｯｸE" pitchFamily="50" charset="-128"/>
          <a:ea typeface="HGPｺﾞｼｯｸE" pitchFamily="50" charset="-128"/>
        </a:defRPr>
      </a:lvl4pPr>
      <a:lvl5pPr algn="r" defTabSz="885825" rtl="0" fontAlgn="base">
        <a:spcBef>
          <a:spcPct val="0"/>
        </a:spcBef>
        <a:spcAft>
          <a:spcPct val="0"/>
        </a:spcAft>
        <a:defRPr kumimoji="1" sz="1600" b="1">
          <a:solidFill>
            <a:schemeClr val="tx2"/>
          </a:solidFill>
          <a:latin typeface="HGPｺﾞｼｯｸE" pitchFamily="50" charset="-128"/>
          <a:ea typeface="HGPｺﾞｼｯｸE" pitchFamily="50" charset="-128"/>
        </a:defRPr>
      </a:lvl5pPr>
      <a:lvl6pPr marL="457200" algn="r" defTabSz="885825" rtl="0" fontAlgn="base">
        <a:spcBef>
          <a:spcPct val="0"/>
        </a:spcBef>
        <a:spcAft>
          <a:spcPct val="0"/>
        </a:spcAft>
        <a:defRPr kumimoji="1" sz="1600" b="1">
          <a:solidFill>
            <a:schemeClr val="tx2"/>
          </a:solidFill>
          <a:latin typeface="HGPｺﾞｼｯｸE" pitchFamily="50" charset="-128"/>
          <a:ea typeface="HGPｺﾞｼｯｸE" pitchFamily="50" charset="-128"/>
        </a:defRPr>
      </a:lvl6pPr>
      <a:lvl7pPr marL="914400" algn="r" defTabSz="885825" rtl="0" fontAlgn="base">
        <a:spcBef>
          <a:spcPct val="0"/>
        </a:spcBef>
        <a:spcAft>
          <a:spcPct val="0"/>
        </a:spcAft>
        <a:defRPr kumimoji="1" sz="1600" b="1">
          <a:solidFill>
            <a:schemeClr val="tx2"/>
          </a:solidFill>
          <a:latin typeface="HGPｺﾞｼｯｸE" pitchFamily="50" charset="-128"/>
          <a:ea typeface="HGPｺﾞｼｯｸE" pitchFamily="50" charset="-128"/>
        </a:defRPr>
      </a:lvl7pPr>
      <a:lvl8pPr marL="1371600" algn="r" defTabSz="885825" rtl="0" fontAlgn="base">
        <a:spcBef>
          <a:spcPct val="0"/>
        </a:spcBef>
        <a:spcAft>
          <a:spcPct val="0"/>
        </a:spcAft>
        <a:defRPr kumimoji="1" sz="1600" b="1">
          <a:solidFill>
            <a:schemeClr val="tx2"/>
          </a:solidFill>
          <a:latin typeface="HGPｺﾞｼｯｸE" pitchFamily="50" charset="-128"/>
          <a:ea typeface="HGPｺﾞｼｯｸE" pitchFamily="50" charset="-128"/>
        </a:defRPr>
      </a:lvl8pPr>
      <a:lvl9pPr marL="1828800" algn="r" defTabSz="885825" rtl="0" fontAlgn="base">
        <a:spcBef>
          <a:spcPct val="0"/>
        </a:spcBef>
        <a:spcAft>
          <a:spcPct val="0"/>
        </a:spcAft>
        <a:defRPr kumimoji="1" sz="1600" b="1">
          <a:solidFill>
            <a:schemeClr val="tx2"/>
          </a:solidFill>
          <a:latin typeface="HGPｺﾞｼｯｸE" pitchFamily="50" charset="-128"/>
          <a:ea typeface="HGPｺﾞｼｯｸE" pitchFamily="50" charset="-128"/>
        </a:defRPr>
      </a:lvl9pPr>
    </p:titleStyle>
    <p:bodyStyle>
      <a:lvl1pPr marL="180975" indent="-180975" algn="l" defTabSz="885825" rtl="0" fontAlgn="base">
        <a:spcBef>
          <a:spcPct val="20000"/>
        </a:spcBef>
        <a:spcAft>
          <a:spcPct val="0"/>
        </a:spcAft>
        <a:defRPr kumimoji="1" sz="1600">
          <a:solidFill>
            <a:schemeClr val="tx1"/>
          </a:solidFill>
          <a:latin typeface="+mn-lt"/>
          <a:ea typeface="+mn-ea"/>
          <a:cs typeface="+mn-cs"/>
        </a:defRPr>
      </a:lvl1pPr>
      <a:lvl2pPr marL="542925" indent="-179388" algn="l" defTabSz="885825" rtl="0" fontAlgn="base">
        <a:spcBef>
          <a:spcPct val="20000"/>
        </a:spcBef>
        <a:spcAft>
          <a:spcPct val="0"/>
        </a:spcAft>
        <a:buFont typeface="ＭＳ Ｐゴシック" pitchFamily="50" charset="-128"/>
        <a:buChar char="—"/>
        <a:defRPr kumimoji="1" sz="1400">
          <a:solidFill>
            <a:schemeClr val="tx1"/>
          </a:solidFill>
          <a:latin typeface="+mn-lt"/>
          <a:ea typeface="+mn-ea"/>
        </a:defRPr>
      </a:lvl2pPr>
      <a:lvl3pPr marL="923925" indent="-195263" algn="l" defTabSz="885825" rtl="0" fontAlgn="base">
        <a:spcBef>
          <a:spcPct val="20000"/>
        </a:spcBef>
        <a:spcAft>
          <a:spcPct val="0"/>
        </a:spcAft>
        <a:defRPr kumimoji="1" sz="1200">
          <a:solidFill>
            <a:schemeClr val="tx1"/>
          </a:solidFill>
          <a:latin typeface="+mn-lt"/>
          <a:ea typeface="+mn-ea"/>
        </a:defRPr>
      </a:lvl3pPr>
      <a:lvl4pPr marL="1268413" indent="-160338" algn="l" defTabSz="885825" rtl="0" fontAlgn="base">
        <a:spcBef>
          <a:spcPct val="20000"/>
        </a:spcBef>
        <a:spcAft>
          <a:spcPct val="0"/>
        </a:spcAft>
        <a:defRPr kumimoji="1" sz="1000">
          <a:solidFill>
            <a:schemeClr val="tx1"/>
          </a:solidFill>
          <a:latin typeface="+mn-lt"/>
          <a:ea typeface="+mn-ea"/>
        </a:defRPr>
      </a:lvl4pPr>
      <a:lvl5pPr marL="1579563" indent="-125413" algn="l" defTabSz="885825" rtl="0" fontAlgn="base">
        <a:spcBef>
          <a:spcPct val="20000"/>
        </a:spcBef>
        <a:spcAft>
          <a:spcPct val="0"/>
        </a:spcAft>
        <a:buChar char="»"/>
        <a:defRPr kumimoji="1" sz="1000">
          <a:solidFill>
            <a:schemeClr val="tx1"/>
          </a:solidFill>
          <a:latin typeface="+mn-lt"/>
          <a:ea typeface="+mn-ea"/>
        </a:defRPr>
      </a:lvl5pPr>
      <a:lvl6pPr marL="2036763" indent="-125413" algn="l" defTabSz="885825" rtl="0" fontAlgn="base">
        <a:spcBef>
          <a:spcPct val="20000"/>
        </a:spcBef>
        <a:spcAft>
          <a:spcPct val="0"/>
        </a:spcAft>
        <a:buChar char="»"/>
        <a:defRPr kumimoji="1" sz="1000">
          <a:solidFill>
            <a:schemeClr val="tx1"/>
          </a:solidFill>
          <a:latin typeface="+mn-lt"/>
          <a:ea typeface="+mn-ea"/>
        </a:defRPr>
      </a:lvl6pPr>
      <a:lvl7pPr marL="2493963" indent="-125413" algn="l" defTabSz="885825" rtl="0" fontAlgn="base">
        <a:spcBef>
          <a:spcPct val="20000"/>
        </a:spcBef>
        <a:spcAft>
          <a:spcPct val="0"/>
        </a:spcAft>
        <a:buChar char="»"/>
        <a:defRPr kumimoji="1" sz="1000">
          <a:solidFill>
            <a:schemeClr val="tx1"/>
          </a:solidFill>
          <a:latin typeface="+mn-lt"/>
          <a:ea typeface="+mn-ea"/>
        </a:defRPr>
      </a:lvl7pPr>
      <a:lvl8pPr marL="2951163" indent="-125413" algn="l" defTabSz="885825" rtl="0" fontAlgn="base">
        <a:spcBef>
          <a:spcPct val="20000"/>
        </a:spcBef>
        <a:spcAft>
          <a:spcPct val="0"/>
        </a:spcAft>
        <a:buChar char="»"/>
        <a:defRPr kumimoji="1" sz="1000">
          <a:solidFill>
            <a:schemeClr val="tx1"/>
          </a:solidFill>
          <a:latin typeface="+mn-lt"/>
          <a:ea typeface="+mn-ea"/>
        </a:defRPr>
      </a:lvl8pPr>
      <a:lvl9pPr marL="3408363" indent="-125413" algn="l" defTabSz="885825" rtl="0" fontAlgn="base">
        <a:spcBef>
          <a:spcPct val="20000"/>
        </a:spcBef>
        <a:spcAft>
          <a:spcPct val="0"/>
        </a:spcAft>
        <a:buChar char="»"/>
        <a:defRPr kumimoji="1" sz="1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zh-CN" altLang="en-US" b="0" kern="1200" dirty="0" smtClean="0">
                <a:solidFill>
                  <a:srgbClr val="000066"/>
                </a:solidFill>
                <a:latin typeface="HGPｺﾞｼｯｸE" pitchFamily="50" charset="-128"/>
                <a:ea typeface="HGPｺﾞｼｯｸE" pitchFamily="50" charset="-128"/>
                <a:cs typeface="+mn-cs"/>
              </a:rPr>
              <a:t>新食研　宅配弁当ＷＧ</a:t>
            </a:r>
            <a:r>
              <a:rPr lang="ja-JP" altLang="en-US" b="0" kern="1200" dirty="0">
                <a:solidFill>
                  <a:srgbClr val="000066"/>
                </a:solidFill>
                <a:latin typeface="HGPｺﾞｼｯｸE" pitchFamily="50" charset="-128"/>
                <a:ea typeface="HGPｺﾞｼｯｸE" pitchFamily="50" charset="-128"/>
                <a:cs typeface="+mn-cs"/>
              </a:rPr>
              <a:t>　打ち合わせ</a:t>
            </a:r>
            <a:r>
              <a:rPr lang="ja-JP" altLang="en-US" b="0" kern="1200" dirty="0" smtClean="0">
                <a:solidFill>
                  <a:srgbClr val="000066"/>
                </a:solidFill>
                <a:latin typeface="HGPｺﾞｼｯｸE" pitchFamily="50" charset="-128"/>
                <a:ea typeface="HGPｺﾞｼｯｸE" pitchFamily="50" charset="-128"/>
                <a:cs typeface="+mn-cs"/>
              </a:rPr>
              <a:t>シート</a:t>
            </a:r>
          </a:p>
        </p:txBody>
      </p:sp>
      <p:sp>
        <p:nvSpPr>
          <p:cNvPr id="221187" name="Rectangle 3"/>
          <p:cNvSpPr>
            <a:spLocks noGrp="1" noChangeArrowheads="1"/>
          </p:cNvSpPr>
          <p:nvPr>
            <p:ph type="body" sz="half" idx="1"/>
          </p:nvPr>
        </p:nvSpPr>
        <p:spPr>
          <a:xfrm>
            <a:off x="90488" y="592300"/>
            <a:ext cx="4378325" cy="320350"/>
          </a:xfrm>
          <a:noFill/>
          <a:ln/>
        </p:spPr>
        <p:txBody>
          <a:bodyPr anchor="ctr"/>
          <a:lstStyle/>
          <a:p>
            <a:pPr marL="0" indent="0" eaLnBrk="1" hangingPunct="1"/>
            <a:r>
              <a:rPr lang="ja-JP" altLang="en-US" sz="1500" dirty="0" smtClean="0"/>
              <a:t>議事録</a:t>
            </a:r>
            <a:endParaRPr lang="ja-JP" altLang="en-US" sz="1500" dirty="0"/>
          </a:p>
        </p:txBody>
      </p:sp>
      <p:sp>
        <p:nvSpPr>
          <p:cNvPr id="28" name="正方形/長方形 27"/>
          <p:cNvSpPr/>
          <p:nvPr/>
        </p:nvSpPr>
        <p:spPr>
          <a:xfrm>
            <a:off x="342354" y="1725082"/>
            <a:ext cx="504056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ja-JP" altLang="en-US" b="0" dirty="0"/>
              <a:t>・日時　 </a:t>
            </a:r>
            <a:r>
              <a:rPr lang="en-US" altLang="ja-JP" b="0" dirty="0"/>
              <a:t>10</a:t>
            </a:r>
            <a:r>
              <a:rPr lang="ja-JP" altLang="en-US" b="0" dirty="0"/>
              <a:t>月</a:t>
            </a:r>
            <a:r>
              <a:rPr lang="en-US" altLang="ja-JP" b="0" dirty="0"/>
              <a:t>4</a:t>
            </a:r>
            <a:r>
              <a:rPr lang="ja-JP" altLang="en-US" b="0" dirty="0"/>
              <a:t>日（月）</a:t>
            </a:r>
            <a:r>
              <a:rPr lang="en-US" altLang="ja-JP" b="0" dirty="0"/>
              <a:t>19</a:t>
            </a:r>
            <a:r>
              <a:rPr lang="ja-JP" altLang="en-US" b="0" dirty="0"/>
              <a:t>：</a:t>
            </a:r>
            <a:r>
              <a:rPr lang="en-US" altLang="ja-JP" b="0" dirty="0"/>
              <a:t>30</a:t>
            </a:r>
            <a:r>
              <a:rPr lang="ja-JP" altLang="en-US" b="0" dirty="0"/>
              <a:t>から</a:t>
            </a:r>
            <a:r>
              <a:rPr lang="en-US" altLang="ja-JP" b="0" dirty="0"/>
              <a:t>1</a:t>
            </a:r>
            <a:r>
              <a:rPr lang="ja-JP" altLang="en-US" b="0" dirty="0"/>
              <a:t>時間ほど</a:t>
            </a:r>
          </a:p>
          <a:p>
            <a:pPr algn="l"/>
            <a:r>
              <a:rPr lang="ja-JP" altLang="en-US" b="0" dirty="0"/>
              <a:t>・方法　</a:t>
            </a:r>
            <a:r>
              <a:rPr lang="en-US" altLang="ja-JP" b="0" dirty="0"/>
              <a:t>ZOOM</a:t>
            </a:r>
            <a:r>
              <a:rPr lang="ja-JP" altLang="en-US" b="0" dirty="0"/>
              <a:t>によるオンラインにて</a:t>
            </a:r>
          </a:p>
          <a:p>
            <a:pPr algn="l"/>
            <a:r>
              <a:rPr lang="ja-JP" altLang="en-US" b="0" dirty="0"/>
              <a:t>・参加者　</a:t>
            </a:r>
            <a:r>
              <a:rPr lang="ja-JP" altLang="en-US" b="0" dirty="0" smtClean="0"/>
              <a:t>五島先生、稲山さん、奥村さん、木村さん、山本さん、</a:t>
            </a:r>
            <a:endParaRPr lang="en-US" altLang="ja-JP" b="0" dirty="0" smtClean="0"/>
          </a:p>
          <a:p>
            <a:pPr algn="l"/>
            <a:r>
              <a:rPr lang="ja-JP" altLang="en-US" b="0" dirty="0"/>
              <a:t>　</a:t>
            </a:r>
            <a:r>
              <a:rPr lang="ja-JP" altLang="en-US" b="0" dirty="0" smtClean="0"/>
              <a:t>ライフデリ山田店長、ライフデリ村田さん</a:t>
            </a:r>
            <a:endParaRPr lang="en-US" altLang="ja-JP" b="0" dirty="0"/>
          </a:p>
        </p:txBody>
      </p:sp>
      <p:sp>
        <p:nvSpPr>
          <p:cNvPr id="6" name="正方形/長方形 5"/>
          <p:cNvSpPr/>
          <p:nvPr/>
        </p:nvSpPr>
        <p:spPr>
          <a:xfrm>
            <a:off x="99249" y="1133040"/>
            <a:ext cx="4041491" cy="461665"/>
          </a:xfrm>
          <a:prstGeom prst="rect">
            <a:avLst/>
          </a:prstGeom>
        </p:spPr>
        <p:txBody>
          <a:bodyPr wrap="none">
            <a:spAutoFit/>
          </a:bodyPr>
          <a:lstStyle/>
          <a:p>
            <a:pPr marL="0" indent="0" algn="l" eaLnBrk="1" hangingPunct="1"/>
            <a:r>
              <a:rPr lang="ja-JP" altLang="en-US" sz="2400" dirty="0"/>
              <a:t>宅配弁当ＷＧ　</a:t>
            </a:r>
            <a:r>
              <a:rPr lang="ja-JP" altLang="en-US" sz="2400" dirty="0" smtClean="0"/>
              <a:t>打ち合わせ</a:t>
            </a:r>
            <a:r>
              <a:rPr lang="en-US" altLang="ja-JP" sz="2400" dirty="0" smtClean="0"/>
              <a:t>#4</a:t>
            </a:r>
            <a:endParaRPr lang="ja-JP" altLang="en-US" sz="2400" dirty="0"/>
          </a:p>
        </p:txBody>
      </p:sp>
      <p:sp>
        <p:nvSpPr>
          <p:cNvPr id="16" name="正方形/長方形 15"/>
          <p:cNvSpPr/>
          <p:nvPr/>
        </p:nvSpPr>
        <p:spPr>
          <a:xfrm>
            <a:off x="250916" y="3356992"/>
            <a:ext cx="5730068"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ja-JP" altLang="en-US" b="0" dirty="0" smtClean="0"/>
              <a:t>《</a:t>
            </a:r>
            <a:r>
              <a:rPr lang="ja-JP" altLang="en-US" b="0" dirty="0"/>
              <a:t>主な議題》</a:t>
            </a:r>
          </a:p>
          <a:p>
            <a:pPr algn="l"/>
            <a:r>
              <a:rPr lang="ja-JP" altLang="en-US" b="0" dirty="0"/>
              <a:t>宅配弁当サービスについて、もっと深堀りして、さらに広げる</a:t>
            </a:r>
            <a:r>
              <a:rPr lang="ja-JP" altLang="en-US" b="0" dirty="0" smtClean="0"/>
              <a:t>トピックス</a:t>
            </a:r>
            <a:endParaRPr lang="en-US" altLang="ja-JP" b="0" dirty="0" smtClean="0"/>
          </a:p>
          <a:p>
            <a:pPr algn="l"/>
            <a:r>
              <a:rPr lang="ja-JP" altLang="en-US" b="0" dirty="0" smtClean="0"/>
              <a:t>・</a:t>
            </a:r>
            <a:r>
              <a:rPr lang="ja-JP" altLang="en-US" b="0" dirty="0"/>
              <a:t>宅配弁当とデイサービスが連携して、利便性と収益性を両立できないか</a:t>
            </a:r>
          </a:p>
          <a:p>
            <a:pPr algn="l"/>
            <a:r>
              <a:rPr lang="ja-JP" altLang="en-US" b="0" dirty="0"/>
              <a:t>・良い宅配弁当を選ぶために、食べログやミシュランガイドのような情報提供ができない</a:t>
            </a:r>
            <a:r>
              <a:rPr lang="ja-JP" altLang="en-US" b="0" dirty="0" smtClean="0"/>
              <a:t>か</a:t>
            </a:r>
            <a:endParaRPr lang="ja-JP" altLang="en-US" b="0" dirty="0"/>
          </a:p>
        </p:txBody>
      </p:sp>
      <p:sp>
        <p:nvSpPr>
          <p:cNvPr id="21" name="正方形/長方形 20"/>
          <p:cNvSpPr/>
          <p:nvPr/>
        </p:nvSpPr>
        <p:spPr>
          <a:xfrm>
            <a:off x="6861835" y="3572435"/>
            <a:ext cx="2808312"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altLang="ja-JP" b="0" dirty="0"/>
              <a:t>《</a:t>
            </a:r>
            <a:r>
              <a:rPr lang="ja-JP" altLang="en-US" b="0" dirty="0"/>
              <a:t>今後の活動計画</a:t>
            </a:r>
            <a:r>
              <a:rPr lang="en-US" altLang="ja-JP" b="0" dirty="0"/>
              <a:t>》</a:t>
            </a:r>
          </a:p>
          <a:p>
            <a:pPr algn="l"/>
            <a:r>
              <a:rPr lang="ja-JP" altLang="en-US" b="0" dirty="0" smtClean="0"/>
              <a:t>・新食研</a:t>
            </a:r>
            <a:r>
              <a:rPr lang="en-US" altLang="ja-JP" b="0" dirty="0" smtClean="0"/>
              <a:t>WG</a:t>
            </a:r>
            <a:r>
              <a:rPr lang="ja-JP" altLang="en-US" b="0" dirty="0" smtClean="0"/>
              <a:t>として新たな宅配弁当のアイディア案へ検討</a:t>
            </a:r>
            <a:endParaRPr lang="en-US" altLang="ja-JP" b="0" dirty="0" smtClean="0"/>
          </a:p>
          <a:p>
            <a:pPr algn="l"/>
            <a:r>
              <a:rPr lang="ja-JP" altLang="en-US" b="0" dirty="0"/>
              <a:t>１．宅配弁当の提供</a:t>
            </a:r>
            <a:r>
              <a:rPr lang="ja-JP" altLang="en-US" b="0" dirty="0" smtClean="0"/>
              <a:t>方法</a:t>
            </a:r>
            <a:endParaRPr lang="ja-JP" altLang="en-US" b="0" dirty="0"/>
          </a:p>
          <a:p>
            <a:pPr algn="l"/>
            <a:r>
              <a:rPr lang="ja-JP" altLang="en-US" b="0" dirty="0"/>
              <a:t>２．宅配弁当の情報</a:t>
            </a:r>
            <a:r>
              <a:rPr lang="ja-JP" altLang="en-US" b="0" dirty="0" smtClean="0"/>
              <a:t>提供</a:t>
            </a:r>
            <a:endParaRPr lang="ja-JP" altLang="en-US" b="0" dirty="0"/>
          </a:p>
        </p:txBody>
      </p:sp>
      <p:sp>
        <p:nvSpPr>
          <p:cNvPr id="22" name="AutoShape 9"/>
          <p:cNvSpPr>
            <a:spLocks noChangeArrowheads="1"/>
          </p:cNvSpPr>
          <p:nvPr/>
        </p:nvSpPr>
        <p:spPr bwMode="auto">
          <a:xfrm rot="5400000">
            <a:off x="5717201" y="4017626"/>
            <a:ext cx="1420789" cy="288626"/>
          </a:xfrm>
          <a:prstGeom prst="triangle">
            <a:avLst>
              <a:gd name="adj" fmla="val 50000"/>
            </a:avLst>
          </a:prstGeom>
          <a:solidFill>
            <a:schemeClr val="accent2"/>
          </a:solidFill>
          <a:ln w="12700" algn="ctr">
            <a:solidFill>
              <a:schemeClr val="accent2"/>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cxnSp>
        <p:nvCxnSpPr>
          <p:cNvPr id="4" name="直線コネクタ 3"/>
          <p:cNvCxnSpPr/>
          <p:nvPr/>
        </p:nvCxnSpPr>
        <p:spPr bwMode="auto">
          <a:xfrm>
            <a:off x="250916" y="4941168"/>
            <a:ext cx="9419231" cy="0"/>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p:spPr>
      </p:cxnSp>
      <p:sp>
        <p:nvSpPr>
          <p:cNvPr id="5" name="正方形/長方形 4"/>
          <p:cNvSpPr/>
          <p:nvPr/>
        </p:nvSpPr>
        <p:spPr bwMode="auto">
          <a:xfrm>
            <a:off x="4592960" y="5183489"/>
            <a:ext cx="2304256" cy="1152128"/>
          </a:xfrm>
          <a:prstGeom prst="rect">
            <a:avLst/>
          </a:prstGeom>
          <a:no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885825" rtl="0" eaLnBrk="1" fontAlgn="base" latinLnBrk="0" hangingPunct="1">
              <a:lnSpc>
                <a:spcPct val="100000"/>
              </a:lnSpc>
              <a:spcBef>
                <a:spcPct val="0"/>
              </a:spcBef>
              <a:spcAft>
                <a:spcPct val="0"/>
              </a:spcAft>
              <a:buClrTx/>
              <a:buSzTx/>
              <a:buFontTx/>
              <a:buNone/>
              <a:tabLst/>
            </a:pPr>
            <a:r>
              <a:rPr lang="ja-JP" altLang="en-US" dirty="0" smtClean="0"/>
              <a:t>別紙資料：宅配弁当</a:t>
            </a:r>
            <a:endParaRPr lang="en-US" altLang="ja-JP" dirty="0" smtClean="0"/>
          </a:p>
          <a:p>
            <a:pPr marL="0" marR="0" indent="0" algn="ctr" defTabSz="8858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大手各社より</a:t>
            </a:r>
            <a:endPar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indent="0" algn="ctr" defTabSz="8858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ヒアリング結果あり</a:t>
            </a:r>
          </a:p>
        </p:txBody>
      </p:sp>
      <p:sp>
        <p:nvSpPr>
          <p:cNvPr id="23" name="正方形/長方形 22"/>
          <p:cNvSpPr/>
          <p:nvPr/>
        </p:nvSpPr>
        <p:spPr bwMode="auto">
          <a:xfrm>
            <a:off x="7113240" y="5183489"/>
            <a:ext cx="2304256" cy="1152128"/>
          </a:xfrm>
          <a:prstGeom prst="rect">
            <a:avLst/>
          </a:prstGeom>
          <a:no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885825"/>
            <a:r>
              <a:rPr lang="ja-JP" altLang="en-US" dirty="0" smtClean="0"/>
              <a:t>別紙</a:t>
            </a:r>
            <a:r>
              <a:rPr lang="ja-JP" altLang="en-US" dirty="0"/>
              <a:t>資料：</a:t>
            </a:r>
            <a:r>
              <a:rPr lang="ja-JP" altLang="en-US" dirty="0" smtClean="0"/>
              <a:t>食べ</a:t>
            </a:r>
            <a:r>
              <a:rPr lang="ja-JP" altLang="en-US" dirty="0"/>
              <a:t>ログ</a:t>
            </a:r>
            <a:r>
              <a:rPr lang="ja-JP" altLang="en-US" dirty="0" smtClean="0"/>
              <a:t>や</a:t>
            </a:r>
            <a:endParaRPr lang="en-US" altLang="ja-JP" dirty="0" smtClean="0"/>
          </a:p>
          <a:p>
            <a:pPr defTabSz="885825"/>
            <a:r>
              <a:rPr lang="ja-JP" altLang="en-US" dirty="0" smtClean="0"/>
              <a:t>ミシュラン</a:t>
            </a:r>
            <a:r>
              <a:rPr lang="ja-JP" altLang="en-US" dirty="0"/>
              <a:t>ガイド</a:t>
            </a:r>
            <a:r>
              <a:rPr lang="ja-JP" altLang="en-US" dirty="0" smtClean="0"/>
              <a:t>のような</a:t>
            </a:r>
            <a:endParaRPr lang="en-US" altLang="ja-JP" dirty="0" smtClean="0"/>
          </a:p>
          <a:p>
            <a:pPr defTabSz="885825"/>
            <a:r>
              <a:rPr lang="ja-JP" altLang="en-US" dirty="0" smtClean="0"/>
              <a:t>情報提供の案あり</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944" y="813163"/>
            <a:ext cx="3512840" cy="2354832"/>
          </a:xfrm>
          <a:prstGeom prst="rect">
            <a:avLst/>
          </a:prstGeom>
        </p:spPr>
      </p:pic>
      <p:sp>
        <p:nvSpPr>
          <p:cNvPr id="14" name="正方形/長方形 13"/>
          <p:cNvSpPr/>
          <p:nvPr/>
        </p:nvSpPr>
        <p:spPr bwMode="auto">
          <a:xfrm>
            <a:off x="558378" y="5229200"/>
            <a:ext cx="3674542" cy="1152128"/>
          </a:xfrm>
          <a:prstGeom prst="rect">
            <a:avLst/>
          </a:prstGeom>
          <a:no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r>
              <a:rPr lang="ja-JP" altLang="en-US" b="0" dirty="0" smtClean="0">
                <a:solidFill>
                  <a:srgbClr val="000000"/>
                </a:solidFill>
                <a:latin typeface="HGPｺﾞｼｯｸE"/>
                <a:ea typeface="HGPｺﾞｼｯｸE"/>
              </a:rPr>
              <a:t>《次回予定》</a:t>
            </a:r>
            <a:endParaRPr lang="en-US" altLang="ja-JP" b="0" dirty="0" smtClean="0">
              <a:solidFill>
                <a:srgbClr val="000000"/>
              </a:solidFill>
              <a:latin typeface="HGPｺﾞｼｯｸE"/>
              <a:ea typeface="HGPｺﾞｼｯｸE"/>
            </a:endParaRPr>
          </a:p>
          <a:p>
            <a:pPr lvl="0" algn="l"/>
            <a:r>
              <a:rPr lang="ja-JP" altLang="en-US" b="0" dirty="0" smtClean="0">
                <a:solidFill>
                  <a:srgbClr val="000000"/>
                </a:solidFill>
                <a:latin typeface="HGPｺﾞｼｯｸE"/>
                <a:ea typeface="HGPｺﾞｼｯｸE"/>
              </a:rPr>
              <a:t>・日時：</a:t>
            </a:r>
            <a:r>
              <a:rPr lang="en-US" altLang="ja-JP" b="0" dirty="0" smtClean="0">
                <a:solidFill>
                  <a:srgbClr val="000000"/>
                </a:solidFill>
                <a:latin typeface="HGPｺﾞｼｯｸE"/>
                <a:ea typeface="HGPｺﾞｼｯｸE"/>
              </a:rPr>
              <a:t>11</a:t>
            </a:r>
            <a:r>
              <a:rPr lang="ja-JP" altLang="en-US" b="0" dirty="0" smtClean="0">
                <a:solidFill>
                  <a:srgbClr val="000000"/>
                </a:solidFill>
                <a:latin typeface="HGPｺﾞｼｯｸE"/>
                <a:ea typeface="HGPｺﾞｼｯｸE"/>
              </a:rPr>
              <a:t>月</a:t>
            </a:r>
            <a:r>
              <a:rPr lang="en-US" altLang="ja-JP" b="0" dirty="0" smtClean="0">
                <a:solidFill>
                  <a:srgbClr val="000000"/>
                </a:solidFill>
                <a:latin typeface="HGPｺﾞｼｯｸE"/>
                <a:ea typeface="HGPｺﾞｼｯｸE"/>
              </a:rPr>
              <a:t>8</a:t>
            </a:r>
            <a:r>
              <a:rPr lang="ja-JP" altLang="en-US" b="0" dirty="0" smtClean="0">
                <a:solidFill>
                  <a:srgbClr val="000000"/>
                </a:solidFill>
                <a:latin typeface="HGPｺﾞｼｯｸE"/>
                <a:ea typeface="HGPｺﾞｼｯｸE"/>
              </a:rPr>
              <a:t>日（月）</a:t>
            </a:r>
            <a:r>
              <a:rPr lang="en-US" altLang="ja-JP" b="0" dirty="0" smtClean="0">
                <a:solidFill>
                  <a:srgbClr val="000000"/>
                </a:solidFill>
                <a:latin typeface="HGPｺﾞｼｯｸE"/>
                <a:ea typeface="HGPｺﾞｼｯｸE"/>
              </a:rPr>
              <a:t>19</a:t>
            </a:r>
            <a:r>
              <a:rPr lang="ja-JP" altLang="en-US" b="0" dirty="0" smtClean="0">
                <a:solidFill>
                  <a:srgbClr val="000000"/>
                </a:solidFill>
                <a:latin typeface="HGPｺﾞｼｯｸE"/>
                <a:ea typeface="HGPｺﾞｼｯｸE"/>
              </a:rPr>
              <a:t>時半から</a:t>
            </a:r>
            <a:endParaRPr lang="en-US" altLang="ja-JP" b="0" dirty="0" smtClean="0">
              <a:solidFill>
                <a:srgbClr val="000000"/>
              </a:solidFill>
              <a:latin typeface="HGPｺﾞｼｯｸE"/>
              <a:ea typeface="HGPｺﾞｼｯｸE"/>
            </a:endParaRPr>
          </a:p>
          <a:p>
            <a:pPr lvl="0" algn="l"/>
            <a:r>
              <a:rPr lang="ja-JP" altLang="en-US" b="0" dirty="0" smtClean="0">
                <a:solidFill>
                  <a:srgbClr val="000000"/>
                </a:solidFill>
                <a:latin typeface="HGPｺﾞｼｯｸE"/>
                <a:ea typeface="HGPｺﾞｼｯｸE"/>
              </a:rPr>
              <a:t>・方法：オンライン</a:t>
            </a:r>
            <a:r>
              <a:rPr lang="en-US" altLang="ja-JP" b="0" dirty="0" smtClean="0">
                <a:solidFill>
                  <a:srgbClr val="000000"/>
                </a:solidFill>
                <a:latin typeface="HGPｺﾞｼｯｸE"/>
                <a:ea typeface="HGPｺﾞｼｯｸE"/>
              </a:rPr>
              <a:t>MTG</a:t>
            </a:r>
            <a:r>
              <a:rPr lang="ja-JP" altLang="en-US" b="0" dirty="0" smtClean="0">
                <a:solidFill>
                  <a:srgbClr val="000000"/>
                </a:solidFill>
                <a:latin typeface="HGPｺﾞｼｯｸE"/>
                <a:ea typeface="HGPｺﾞｼｯｸE"/>
              </a:rPr>
              <a:t>にて</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89445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zh-CN" altLang="en-US" b="0" kern="1200" dirty="0" smtClean="0">
                <a:solidFill>
                  <a:srgbClr val="000066"/>
                </a:solidFill>
                <a:latin typeface="HGPｺﾞｼｯｸE" pitchFamily="50" charset="-128"/>
                <a:ea typeface="HGPｺﾞｼｯｸE" pitchFamily="50" charset="-128"/>
                <a:cs typeface="+mn-cs"/>
              </a:rPr>
              <a:t>新食研　宅配弁当ＷＧ</a:t>
            </a:r>
            <a:r>
              <a:rPr lang="ja-JP" altLang="en-US" b="0" kern="1200" dirty="0">
                <a:solidFill>
                  <a:srgbClr val="000066"/>
                </a:solidFill>
                <a:latin typeface="HGPｺﾞｼｯｸE" pitchFamily="50" charset="-128"/>
                <a:ea typeface="HGPｺﾞｼｯｸE" pitchFamily="50" charset="-128"/>
                <a:cs typeface="+mn-cs"/>
              </a:rPr>
              <a:t>　打ち合わせ</a:t>
            </a:r>
            <a:r>
              <a:rPr lang="ja-JP" altLang="en-US" b="0" kern="1200" dirty="0" smtClean="0">
                <a:solidFill>
                  <a:srgbClr val="000066"/>
                </a:solidFill>
                <a:latin typeface="HGPｺﾞｼｯｸE" pitchFamily="50" charset="-128"/>
                <a:ea typeface="HGPｺﾞｼｯｸE" pitchFamily="50" charset="-128"/>
                <a:cs typeface="+mn-cs"/>
              </a:rPr>
              <a:t>シート</a:t>
            </a:r>
          </a:p>
        </p:txBody>
      </p:sp>
      <p:sp>
        <p:nvSpPr>
          <p:cNvPr id="221187" name="Rectangle 3"/>
          <p:cNvSpPr>
            <a:spLocks noGrp="1" noChangeArrowheads="1"/>
          </p:cNvSpPr>
          <p:nvPr>
            <p:ph type="body" sz="half" idx="1"/>
          </p:nvPr>
        </p:nvSpPr>
        <p:spPr>
          <a:xfrm>
            <a:off x="90488" y="592300"/>
            <a:ext cx="4378325" cy="320350"/>
          </a:xfrm>
          <a:noFill/>
          <a:ln/>
        </p:spPr>
        <p:txBody>
          <a:bodyPr anchor="ctr"/>
          <a:lstStyle/>
          <a:p>
            <a:pPr marL="0" indent="0" eaLnBrk="1" hangingPunct="1"/>
            <a:r>
              <a:rPr lang="ja-JP" altLang="en-US" sz="1500" dirty="0" smtClean="0"/>
              <a:t>議題１：デイサービスとの連携案</a:t>
            </a:r>
            <a:endParaRPr lang="ja-JP" altLang="en-US" sz="1500" dirty="0"/>
          </a:p>
        </p:txBody>
      </p:sp>
      <p:sp>
        <p:nvSpPr>
          <p:cNvPr id="6" name="正方形/長方形 5"/>
          <p:cNvSpPr/>
          <p:nvPr/>
        </p:nvSpPr>
        <p:spPr>
          <a:xfrm>
            <a:off x="99249" y="1133040"/>
            <a:ext cx="9719327" cy="461665"/>
          </a:xfrm>
          <a:prstGeom prst="rect">
            <a:avLst/>
          </a:prstGeom>
        </p:spPr>
        <p:txBody>
          <a:bodyPr wrap="none">
            <a:spAutoFit/>
          </a:bodyPr>
          <a:lstStyle/>
          <a:p>
            <a:pPr algn="l"/>
            <a:r>
              <a:rPr lang="ja-JP" altLang="en-US" sz="2400" dirty="0" smtClean="0">
                <a:solidFill>
                  <a:srgbClr val="0000CC"/>
                </a:solidFill>
              </a:rPr>
              <a:t>宅配</a:t>
            </a:r>
            <a:r>
              <a:rPr lang="ja-JP" altLang="en-US" sz="2400" dirty="0">
                <a:solidFill>
                  <a:srgbClr val="0000CC"/>
                </a:solidFill>
              </a:rPr>
              <a:t>弁当とデイサービスが連携して、利便性と収益性を両立できないか</a:t>
            </a:r>
          </a:p>
        </p:txBody>
      </p:sp>
      <p:sp>
        <p:nvSpPr>
          <p:cNvPr id="3" name="正方形/長方形 2"/>
          <p:cNvSpPr/>
          <p:nvPr/>
        </p:nvSpPr>
        <p:spPr>
          <a:xfrm>
            <a:off x="344488" y="1640877"/>
            <a:ext cx="9001000" cy="4616648"/>
          </a:xfrm>
          <a:prstGeom prst="rect">
            <a:avLst/>
          </a:prstGeom>
        </p:spPr>
        <p:txBody>
          <a:bodyPr wrap="square">
            <a:spAutoFit/>
          </a:bodyPr>
          <a:lstStyle/>
          <a:p>
            <a:pPr algn="l"/>
            <a:r>
              <a:rPr lang="ja-JP" altLang="en-US" b="0" dirty="0" smtClean="0"/>
              <a:t>参考資料としてデイとの連動</a:t>
            </a:r>
            <a:r>
              <a:rPr lang="ja-JP" altLang="en-US" b="0" dirty="0"/>
              <a:t>スキーム、宅配弁当サービス各社への</a:t>
            </a:r>
            <a:r>
              <a:rPr lang="ja-JP" altLang="en-US" b="0" dirty="0" smtClean="0"/>
              <a:t>ヒアリングを</a:t>
            </a:r>
            <a:r>
              <a:rPr lang="ja-JP" altLang="en-US" b="0" dirty="0" smtClean="0"/>
              <a:t>報告</a:t>
            </a:r>
            <a:endParaRPr lang="en-US" altLang="ja-JP" b="0" dirty="0"/>
          </a:p>
          <a:p>
            <a:pPr algn="l"/>
            <a:r>
              <a:rPr lang="ja-JP" altLang="en-US" b="0" dirty="0"/>
              <a:t>・ライフデリ山田店長より：同じ宅配弁当が毎日続いてしまうと飽きてしまうネックがあるので</a:t>
            </a:r>
            <a:r>
              <a:rPr lang="ja-JP" altLang="en-US" b="0" dirty="0" smtClean="0"/>
              <a:t>、複</a:t>
            </a:r>
            <a:r>
              <a:rPr lang="ja-JP" altLang="en-US" b="0" dirty="0"/>
              <a:t>数社のものを選んでローテーションや、献立メニューを見て選んでいくのはお客様のメリットに</a:t>
            </a:r>
            <a:r>
              <a:rPr lang="ja-JP" altLang="en-US" b="0" dirty="0" smtClean="0"/>
              <a:t>なるまた</a:t>
            </a:r>
            <a:r>
              <a:rPr lang="ja-JP" altLang="en-US" b="0" dirty="0"/>
              <a:t>デイと自宅の配達が混在すると、どうしても注文や変更などの連絡やりとりのミスが起きて</a:t>
            </a:r>
            <a:r>
              <a:rPr lang="ja-JP" altLang="en-US" b="0" dirty="0" smtClean="0"/>
              <a:t>しまう</a:t>
            </a:r>
            <a:endParaRPr lang="ja-JP" altLang="en-US" b="0" dirty="0"/>
          </a:p>
          <a:p>
            <a:pPr algn="l"/>
            <a:r>
              <a:rPr lang="ja-JP" altLang="en-US" b="0" dirty="0"/>
              <a:t>・デイ管理職の木村さんより：デイと宅配弁当の連携は興味があり、既に日本ケアサプライ（冷凍弁当の卸売り）</a:t>
            </a:r>
          </a:p>
          <a:p>
            <a:pPr algn="l"/>
            <a:r>
              <a:rPr lang="ja-JP" altLang="en-US" b="0" dirty="0"/>
              <a:t>のサービスで、１－２か月ほど実施している。開始してみて卸売りなので在庫リスクがあり、現場のスタッフ</a:t>
            </a:r>
            <a:r>
              <a:rPr lang="ja-JP" altLang="en-US" b="0" dirty="0" smtClean="0"/>
              <a:t>の手間</a:t>
            </a:r>
            <a:r>
              <a:rPr lang="ja-JP" altLang="en-US" b="0" dirty="0"/>
              <a:t>がかかり、その注文・管理などのオペレーション管理はまだ課題がある。</a:t>
            </a:r>
          </a:p>
          <a:p>
            <a:pPr algn="l"/>
            <a:r>
              <a:rPr lang="ja-JP" altLang="en-US" b="0" dirty="0"/>
              <a:t>またデイが提供するものとして、弁当ごとの請求事務が細かく、あまり利益が</a:t>
            </a:r>
            <a:r>
              <a:rPr lang="ja-JP" altLang="en-US" b="0" dirty="0" err="1"/>
              <a:t>高いない</a:t>
            </a:r>
            <a:r>
              <a:rPr lang="ja-JP" altLang="en-US" b="0" dirty="0"/>
              <a:t>うえに、請求時の手数料</a:t>
            </a:r>
            <a:r>
              <a:rPr lang="ja-JP" altLang="en-US" b="0" dirty="0" smtClean="0"/>
              <a:t>なども</a:t>
            </a:r>
            <a:r>
              <a:rPr lang="ja-JP" altLang="en-US" b="0" dirty="0"/>
              <a:t>かかるため、できればデイからは紹介までにして、あとは個人と弁当会社で清算するように手ばなれしやすい方が</a:t>
            </a:r>
            <a:r>
              <a:rPr lang="ja-JP" altLang="en-US" b="0" dirty="0" smtClean="0"/>
              <a:t>良い</a:t>
            </a:r>
            <a:endParaRPr lang="ja-JP" altLang="en-US" b="0" dirty="0"/>
          </a:p>
          <a:p>
            <a:pPr algn="l"/>
            <a:r>
              <a:rPr lang="ja-JP" altLang="en-US" b="0" dirty="0"/>
              <a:t>・五島先生より：デイとの連携であればシンプルなものにして、</a:t>
            </a:r>
            <a:r>
              <a:rPr lang="en-US" altLang="ja-JP" b="0" dirty="0"/>
              <a:t>1</a:t>
            </a:r>
            <a:r>
              <a:rPr lang="ja-JP" altLang="en-US" b="0" dirty="0"/>
              <a:t>回目の注文</a:t>
            </a:r>
            <a:r>
              <a:rPr lang="en-US" altLang="ja-JP" b="0" dirty="0"/>
              <a:t>/</a:t>
            </a:r>
            <a:r>
              <a:rPr lang="ja-JP" altLang="en-US" b="0" dirty="0"/>
              <a:t>お試し試食を注文のように、</a:t>
            </a:r>
          </a:p>
          <a:p>
            <a:pPr algn="l"/>
            <a:r>
              <a:rPr lang="ja-JP" altLang="en-US" b="0" dirty="0"/>
              <a:t>最初の注文を代理して、気に入ったら個人と弁当会社で契約・清算してもらうモデルの方が良い</a:t>
            </a:r>
          </a:p>
          <a:p>
            <a:pPr algn="l"/>
            <a:r>
              <a:rPr lang="ja-JP" altLang="en-US" b="0" dirty="0"/>
              <a:t>←ケアマネのケースでも、宅配弁当のパンフレットを２－３社持っている程度で、各社の味や特徴、注文方法などを</a:t>
            </a:r>
          </a:p>
          <a:p>
            <a:pPr algn="l"/>
            <a:r>
              <a:rPr lang="ja-JP" altLang="en-US" b="0" dirty="0"/>
              <a:t>　知っているわけではないので、利用者さんの在宅ケアの食事を支援するコーディネーターの役割は必要</a:t>
            </a:r>
          </a:p>
          <a:p>
            <a:pPr algn="l"/>
            <a:r>
              <a:rPr lang="ja-JP" altLang="en-US" b="0" dirty="0"/>
              <a:t>←デイサービスでも基本は利用者さんの在宅ケアについて、健康的な食事を支援したいという話から来ているので、</a:t>
            </a:r>
          </a:p>
          <a:p>
            <a:pPr algn="l"/>
            <a:r>
              <a:rPr lang="ja-JP" altLang="en-US" b="0" dirty="0"/>
              <a:t>　良い宅配弁当の情報や試食機会を紹介するのは</a:t>
            </a:r>
            <a:r>
              <a:rPr lang="ja-JP" altLang="en-US" b="0" dirty="0" smtClean="0"/>
              <a:t>良い</a:t>
            </a:r>
            <a:endParaRPr lang="ja-JP" altLang="en-US" b="0" dirty="0"/>
          </a:p>
          <a:p>
            <a:pPr algn="l"/>
            <a:r>
              <a:rPr lang="ja-JP" altLang="en-US" b="0" dirty="0"/>
              <a:t>・管理栄養士の稲山さん</a:t>
            </a:r>
            <a:r>
              <a:rPr lang="en-US" altLang="ja-JP" b="0" dirty="0"/>
              <a:t>/</a:t>
            </a:r>
            <a:r>
              <a:rPr lang="ja-JP" altLang="en-US" b="0" dirty="0"/>
              <a:t>奥村さんより：デイとの連携であれば、栄養マネジメント加算や栄養改善加算も考えられる。</a:t>
            </a:r>
          </a:p>
          <a:p>
            <a:pPr algn="l"/>
            <a:r>
              <a:rPr lang="ja-JP" altLang="en-US" b="0" dirty="0"/>
              <a:t>これらの加算は今年度から制度が変わって、外部の管理栄養士でもよい要件に緩和された。</a:t>
            </a:r>
          </a:p>
          <a:p>
            <a:pPr algn="l"/>
            <a:r>
              <a:rPr lang="ja-JP" altLang="en-US" b="0" dirty="0"/>
              <a:t>←ただし依然としてこのような栄養加算を取っているデイの店舗は僅かで、その内容についても知られていないので、</a:t>
            </a:r>
          </a:p>
          <a:p>
            <a:pPr algn="l"/>
            <a:r>
              <a:rPr lang="ja-JP" altLang="en-US" b="0" dirty="0"/>
              <a:t>　そこから説明して加算を取るための手間や報酬を考えるとなかなか進まなさそう。</a:t>
            </a:r>
          </a:p>
          <a:p>
            <a:pPr algn="l"/>
            <a:r>
              <a:rPr lang="ja-JP" altLang="en-US" b="0" dirty="0"/>
              <a:t>　加算となると制度の縛りを受けるので、今回のような新しい取り組みとなると、自由な裁量で動ける保険外サービスの</a:t>
            </a:r>
          </a:p>
          <a:p>
            <a:pPr algn="l"/>
            <a:r>
              <a:rPr lang="ja-JP" altLang="en-US" b="0" dirty="0"/>
              <a:t>　方がよさそう</a:t>
            </a:r>
            <a:endParaRPr lang="ja-JP" altLang="en-US" b="0" dirty="0"/>
          </a:p>
        </p:txBody>
      </p:sp>
    </p:spTree>
    <p:extLst>
      <p:ext uri="{BB962C8B-B14F-4D97-AF65-F5344CB8AC3E}">
        <p14:creationId xmlns:p14="http://schemas.microsoft.com/office/powerpoint/2010/main" val="4067701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zh-CN" altLang="en-US" b="0" kern="1200" dirty="0" smtClean="0">
                <a:solidFill>
                  <a:srgbClr val="000066"/>
                </a:solidFill>
                <a:latin typeface="HGPｺﾞｼｯｸE" pitchFamily="50" charset="-128"/>
                <a:ea typeface="HGPｺﾞｼｯｸE" pitchFamily="50" charset="-128"/>
                <a:cs typeface="+mn-cs"/>
              </a:rPr>
              <a:t>新食研　宅配弁当ＷＧ</a:t>
            </a:r>
            <a:r>
              <a:rPr lang="ja-JP" altLang="en-US" b="0" kern="1200" dirty="0">
                <a:solidFill>
                  <a:srgbClr val="000066"/>
                </a:solidFill>
                <a:latin typeface="HGPｺﾞｼｯｸE" pitchFamily="50" charset="-128"/>
                <a:ea typeface="HGPｺﾞｼｯｸE" pitchFamily="50" charset="-128"/>
                <a:cs typeface="+mn-cs"/>
              </a:rPr>
              <a:t>　打ち合わせ</a:t>
            </a:r>
            <a:r>
              <a:rPr lang="ja-JP" altLang="en-US" b="0" kern="1200" dirty="0" smtClean="0">
                <a:solidFill>
                  <a:srgbClr val="000066"/>
                </a:solidFill>
                <a:latin typeface="HGPｺﾞｼｯｸE" pitchFamily="50" charset="-128"/>
                <a:ea typeface="HGPｺﾞｼｯｸE" pitchFamily="50" charset="-128"/>
                <a:cs typeface="+mn-cs"/>
              </a:rPr>
              <a:t>シート</a:t>
            </a:r>
          </a:p>
        </p:txBody>
      </p:sp>
      <p:sp>
        <p:nvSpPr>
          <p:cNvPr id="221187" name="Rectangle 3"/>
          <p:cNvSpPr>
            <a:spLocks noGrp="1" noChangeArrowheads="1"/>
          </p:cNvSpPr>
          <p:nvPr>
            <p:ph type="body" sz="half" idx="1"/>
          </p:nvPr>
        </p:nvSpPr>
        <p:spPr>
          <a:xfrm>
            <a:off x="90488" y="592300"/>
            <a:ext cx="4378325" cy="320350"/>
          </a:xfrm>
          <a:noFill/>
          <a:ln/>
        </p:spPr>
        <p:txBody>
          <a:bodyPr anchor="ctr"/>
          <a:lstStyle/>
          <a:p>
            <a:pPr marL="0" indent="0" eaLnBrk="1" hangingPunct="1"/>
            <a:r>
              <a:rPr lang="ja-JP" altLang="en-US" sz="1500" dirty="0"/>
              <a:t>議題１</a:t>
            </a:r>
            <a:r>
              <a:rPr lang="ja-JP" altLang="en-US" sz="1500" dirty="0" smtClean="0"/>
              <a:t>：デイサービスとの連携案　</a:t>
            </a:r>
            <a:endParaRPr lang="ja-JP" altLang="en-US" sz="1500" dirty="0"/>
          </a:p>
        </p:txBody>
      </p:sp>
      <p:sp>
        <p:nvSpPr>
          <p:cNvPr id="6" name="正方形/長方形 5"/>
          <p:cNvSpPr/>
          <p:nvPr/>
        </p:nvSpPr>
        <p:spPr>
          <a:xfrm>
            <a:off x="102139" y="1004535"/>
            <a:ext cx="9826729" cy="1200329"/>
          </a:xfrm>
          <a:prstGeom prst="rect">
            <a:avLst/>
          </a:prstGeom>
        </p:spPr>
        <p:txBody>
          <a:bodyPr wrap="none">
            <a:spAutoFit/>
          </a:bodyPr>
          <a:lstStyle/>
          <a:p>
            <a:pPr algn="l"/>
            <a:r>
              <a:rPr lang="ja-JP" altLang="en-US" sz="2400" dirty="0" smtClean="0">
                <a:solidFill>
                  <a:srgbClr val="0000CC"/>
                </a:solidFill>
              </a:rPr>
              <a:t>１</a:t>
            </a:r>
            <a:r>
              <a:rPr lang="ja-JP" altLang="en-US" sz="2400" dirty="0">
                <a:solidFill>
                  <a:srgbClr val="0000CC"/>
                </a:solidFill>
              </a:rPr>
              <a:t>．宅配弁当とデイサービスが連携して、利便性と収益性を両立できないか</a:t>
            </a:r>
          </a:p>
          <a:p>
            <a:pPr algn="l"/>
            <a:r>
              <a:rPr lang="ja-JP" altLang="en-US" sz="2400" dirty="0"/>
              <a:t>■通所サービスに連動した宅配弁当の提供</a:t>
            </a:r>
            <a:r>
              <a:rPr lang="ja-JP" altLang="en-US" sz="2400" dirty="0" smtClean="0"/>
              <a:t>スキーム（前回より）</a:t>
            </a:r>
            <a:endParaRPr lang="en-US" altLang="ja-JP" sz="2400" dirty="0"/>
          </a:p>
          <a:p>
            <a:pPr algn="l"/>
            <a:endParaRPr lang="ja-JP" altLang="en-US" sz="2400" dirty="0"/>
          </a:p>
        </p:txBody>
      </p:sp>
      <p:grpSp>
        <p:nvGrpSpPr>
          <p:cNvPr id="3" name="グループ化 2"/>
          <p:cNvGrpSpPr/>
          <p:nvPr/>
        </p:nvGrpSpPr>
        <p:grpSpPr>
          <a:xfrm>
            <a:off x="437476" y="1844823"/>
            <a:ext cx="9052028" cy="4498309"/>
            <a:chOff x="437476" y="1703257"/>
            <a:chExt cx="9373308" cy="4639876"/>
          </a:xfrm>
        </p:grpSpPr>
        <p:sp>
          <p:nvSpPr>
            <p:cNvPr id="142" name="円/楕円 141"/>
            <p:cNvSpPr/>
            <p:nvPr/>
          </p:nvSpPr>
          <p:spPr bwMode="auto">
            <a:xfrm>
              <a:off x="5366074" y="1916832"/>
              <a:ext cx="504056" cy="1323780"/>
            </a:xfrm>
            <a:prstGeom prst="ellipse">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885825"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p:txBody>
        </p:sp>
        <p:sp>
          <p:nvSpPr>
            <p:cNvPr id="143" name="円/楕円 142"/>
            <p:cNvSpPr/>
            <p:nvPr/>
          </p:nvSpPr>
          <p:spPr bwMode="auto">
            <a:xfrm>
              <a:off x="2332543" y="1866873"/>
              <a:ext cx="504056" cy="1323780"/>
            </a:xfrm>
            <a:prstGeom prst="ellipse">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885825"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endParaRPr>
            </a:p>
          </p:txBody>
        </p:sp>
        <p:sp>
          <p:nvSpPr>
            <p:cNvPr id="144" name="正方形/長方形 143"/>
            <p:cNvSpPr/>
            <p:nvPr/>
          </p:nvSpPr>
          <p:spPr>
            <a:xfrm>
              <a:off x="576064" y="1703257"/>
              <a:ext cx="1574470" cy="1815882"/>
            </a:xfrm>
            <a:prstGeom prst="rect">
              <a:avLst/>
            </a:prstGeom>
          </p:spPr>
          <p:txBody>
            <a:bodyPr wrap="none">
              <a:spAutoFit/>
            </a:bodyPr>
            <a:lstStyle/>
            <a:p>
              <a:r>
                <a:rPr lang="ja-JP" altLang="en-US" dirty="0" smtClean="0"/>
                <a:t>居宅</a:t>
              </a:r>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r>
                <a:rPr lang="ja-JP" altLang="en-US" dirty="0"/>
                <a:t>高齢者世帯</a:t>
              </a:r>
              <a:endParaRPr lang="en-US" altLang="ja-JP" dirty="0"/>
            </a:p>
            <a:p>
              <a:r>
                <a:rPr lang="ja-JP" altLang="en-US" dirty="0" smtClean="0"/>
                <a:t>（サービス利用者）</a:t>
              </a:r>
              <a:endParaRPr lang="ja-JP" altLang="en-US" dirty="0"/>
            </a:p>
          </p:txBody>
        </p:sp>
        <p:sp>
          <p:nvSpPr>
            <p:cNvPr id="145" name="正方形/長方形 144"/>
            <p:cNvSpPr/>
            <p:nvPr/>
          </p:nvSpPr>
          <p:spPr>
            <a:xfrm>
              <a:off x="6174928" y="1703257"/>
              <a:ext cx="1754005" cy="2031325"/>
            </a:xfrm>
            <a:prstGeom prst="rect">
              <a:avLst/>
            </a:prstGeom>
          </p:spPr>
          <p:txBody>
            <a:bodyPr wrap="none">
              <a:spAutoFit/>
            </a:bodyPr>
            <a:lstStyle/>
            <a:p>
              <a:r>
                <a:rPr lang="ja-JP" altLang="en-US" dirty="0" smtClean="0"/>
                <a:t>通所サービス事業者</a:t>
              </a:r>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r>
                <a:rPr lang="ja-JP" altLang="en-US" dirty="0" smtClean="0"/>
                <a:t>介護職員</a:t>
              </a:r>
              <a:endParaRPr lang="en-US" altLang="ja-JP" dirty="0" smtClean="0"/>
            </a:p>
            <a:p>
              <a:r>
                <a:rPr lang="ja-JP" altLang="en-US" dirty="0" smtClean="0"/>
                <a:t>（普段からよく会う</a:t>
              </a:r>
              <a:endParaRPr lang="en-US" altLang="ja-JP" dirty="0" smtClean="0"/>
            </a:p>
            <a:p>
              <a:r>
                <a:rPr lang="ja-JP" altLang="en-US" dirty="0" smtClean="0"/>
                <a:t>ケアスタッフ）</a:t>
              </a:r>
              <a:endParaRPr lang="ja-JP" altLang="en-US" dirty="0"/>
            </a:p>
          </p:txBody>
        </p:sp>
        <p:cxnSp>
          <p:nvCxnSpPr>
            <p:cNvPr id="146" name="直線矢印コネクタ 145"/>
            <p:cNvCxnSpPr/>
            <p:nvPr/>
          </p:nvCxnSpPr>
          <p:spPr bwMode="auto">
            <a:xfrm>
              <a:off x="2520280" y="2296617"/>
              <a:ext cx="3168352" cy="0"/>
            </a:xfrm>
            <a:prstGeom prst="straightConnector1">
              <a:avLst/>
            </a:prstGeom>
            <a:solidFill>
              <a:schemeClr val="accent1"/>
            </a:solidFill>
            <a:ln w="38100" cap="flat" cmpd="sng" algn="ctr">
              <a:solidFill>
                <a:srgbClr val="0000FF"/>
              </a:solidFill>
              <a:prstDash val="solid"/>
              <a:round/>
              <a:headEnd type="oval" w="med" len="med"/>
              <a:tailEnd type="arrow"/>
            </a:ln>
            <a:effectLst/>
          </p:spPr>
        </p:cxnSp>
        <p:cxnSp>
          <p:nvCxnSpPr>
            <p:cNvPr id="147" name="直線矢印コネクタ 146"/>
            <p:cNvCxnSpPr/>
            <p:nvPr/>
          </p:nvCxnSpPr>
          <p:spPr bwMode="auto">
            <a:xfrm flipH="1">
              <a:off x="2449750" y="2780928"/>
              <a:ext cx="3168352" cy="0"/>
            </a:xfrm>
            <a:prstGeom prst="straightConnector1">
              <a:avLst/>
            </a:prstGeom>
            <a:solidFill>
              <a:schemeClr val="accent1"/>
            </a:solidFill>
            <a:ln w="38100" cap="flat" cmpd="sng" algn="ctr">
              <a:solidFill>
                <a:srgbClr val="0000FF"/>
              </a:solidFill>
              <a:prstDash val="solid"/>
              <a:round/>
              <a:headEnd type="oval" w="med" len="med"/>
              <a:tailEnd type="arrow"/>
            </a:ln>
            <a:effectLst/>
          </p:spPr>
        </p:cxnSp>
        <p:sp>
          <p:nvSpPr>
            <p:cNvPr id="148" name="正方形/長方形 147"/>
            <p:cNvSpPr/>
            <p:nvPr/>
          </p:nvSpPr>
          <p:spPr>
            <a:xfrm>
              <a:off x="3047469" y="2368625"/>
              <a:ext cx="1754006" cy="307777"/>
            </a:xfrm>
            <a:prstGeom prst="rect">
              <a:avLst/>
            </a:prstGeom>
          </p:spPr>
          <p:txBody>
            <a:bodyPr wrap="none">
              <a:spAutoFit/>
            </a:bodyPr>
            <a:lstStyle/>
            <a:p>
              <a:r>
                <a:rPr lang="ja-JP" altLang="en-US" dirty="0" smtClean="0"/>
                <a:t>通所サービス</a:t>
              </a:r>
              <a:r>
                <a:rPr lang="ja-JP" altLang="en-US" dirty="0"/>
                <a:t>の</a:t>
              </a:r>
              <a:r>
                <a:rPr lang="ja-JP" altLang="en-US" dirty="0" smtClean="0"/>
                <a:t>送迎</a:t>
              </a:r>
              <a:endParaRPr lang="ja-JP" altLang="en-US" dirty="0"/>
            </a:p>
          </p:txBody>
        </p:sp>
        <p:sp>
          <p:nvSpPr>
            <p:cNvPr id="149" name="正方形/長方形 148"/>
            <p:cNvSpPr/>
            <p:nvPr/>
          </p:nvSpPr>
          <p:spPr>
            <a:xfrm>
              <a:off x="5995393" y="4704075"/>
              <a:ext cx="2113079" cy="1600438"/>
            </a:xfrm>
            <a:prstGeom prst="rect">
              <a:avLst/>
            </a:prstGeom>
          </p:spPr>
          <p:txBody>
            <a:bodyPr wrap="none">
              <a:spAutoFit/>
            </a:bodyPr>
            <a:lstStyle/>
            <a:p>
              <a:r>
                <a:rPr lang="ja-JP" altLang="en-US" dirty="0" smtClean="0"/>
                <a:t>宅配弁当サービス事業者</a:t>
              </a:r>
              <a:endParaRPr lang="en-US" altLang="ja-JP" dirty="0" smtClean="0"/>
            </a:p>
            <a:p>
              <a:endParaRPr lang="en-US" altLang="ja-JP" dirty="0" smtClean="0"/>
            </a:p>
            <a:p>
              <a:endParaRPr lang="en-US" altLang="ja-JP" dirty="0"/>
            </a:p>
            <a:p>
              <a:endParaRPr lang="en-US" altLang="ja-JP" dirty="0" smtClean="0"/>
            </a:p>
            <a:p>
              <a:endParaRPr lang="en-US" altLang="ja-JP" dirty="0" smtClean="0"/>
            </a:p>
            <a:p>
              <a:r>
                <a:rPr lang="ja-JP" altLang="en-US" dirty="0" smtClean="0"/>
                <a:t>デリバリースタッフ</a:t>
              </a:r>
              <a:endParaRPr lang="en-US" altLang="ja-JP" dirty="0" smtClean="0"/>
            </a:p>
            <a:p>
              <a:r>
                <a:rPr lang="ja-JP" altLang="en-US" dirty="0" smtClean="0"/>
                <a:t>（法人向け</a:t>
              </a:r>
              <a:r>
                <a:rPr lang="en-US" altLang="ja-JP" dirty="0" smtClean="0"/>
                <a:t>/</a:t>
              </a:r>
              <a:r>
                <a:rPr lang="ja-JP" altLang="en-US" dirty="0" smtClean="0"/>
                <a:t>個人向け）</a:t>
              </a:r>
              <a:endParaRPr lang="ja-JP" altLang="en-US" dirty="0"/>
            </a:p>
          </p:txBody>
        </p:sp>
        <p:grpSp>
          <p:nvGrpSpPr>
            <p:cNvPr id="150" name="Group 284"/>
            <p:cNvGrpSpPr>
              <a:grpSpLocks/>
            </p:cNvGrpSpPr>
            <p:nvPr/>
          </p:nvGrpSpPr>
          <p:grpSpPr bwMode="auto">
            <a:xfrm>
              <a:off x="778306" y="2126956"/>
              <a:ext cx="1169987" cy="593725"/>
              <a:chOff x="1953" y="409"/>
              <a:chExt cx="1121" cy="570"/>
            </a:xfrm>
          </p:grpSpPr>
          <p:sp>
            <p:nvSpPr>
              <p:cNvPr id="151" name="Freeform 285"/>
              <p:cNvSpPr>
                <a:spLocks/>
              </p:cNvSpPr>
              <p:nvPr/>
            </p:nvSpPr>
            <p:spPr bwMode="auto">
              <a:xfrm>
                <a:off x="1953" y="409"/>
                <a:ext cx="1121" cy="570"/>
              </a:xfrm>
              <a:custGeom>
                <a:avLst/>
                <a:gdLst>
                  <a:gd name="T0" fmla="*/ 24 w 2243"/>
                  <a:gd name="T1" fmla="*/ 188 h 1140"/>
                  <a:gd name="T2" fmla="*/ 24 w 2243"/>
                  <a:gd name="T3" fmla="*/ 285 h 1140"/>
                  <a:gd name="T4" fmla="*/ 130 w 2243"/>
                  <a:gd name="T5" fmla="*/ 285 h 1140"/>
                  <a:gd name="T6" fmla="*/ 541 w 2243"/>
                  <a:gd name="T7" fmla="*/ 285 h 1140"/>
                  <a:gd name="T8" fmla="*/ 541 w 2243"/>
                  <a:gd name="T9" fmla="*/ 186 h 1140"/>
                  <a:gd name="T10" fmla="*/ 560 w 2243"/>
                  <a:gd name="T11" fmla="*/ 186 h 1140"/>
                  <a:gd name="T12" fmla="*/ 498 w 2243"/>
                  <a:gd name="T13" fmla="*/ 63 h 1140"/>
                  <a:gd name="T14" fmla="*/ 462 w 2243"/>
                  <a:gd name="T15" fmla="*/ 63 h 1140"/>
                  <a:gd name="T16" fmla="*/ 462 w 2243"/>
                  <a:gd name="T17" fmla="*/ 40 h 1140"/>
                  <a:gd name="T18" fmla="*/ 416 w 2243"/>
                  <a:gd name="T19" fmla="*/ 40 h 1140"/>
                  <a:gd name="T20" fmla="*/ 416 w 2243"/>
                  <a:gd name="T21" fmla="*/ 64 h 1140"/>
                  <a:gd name="T22" fmla="*/ 401 w 2243"/>
                  <a:gd name="T23" fmla="*/ 64 h 1140"/>
                  <a:gd name="T24" fmla="*/ 368 w 2243"/>
                  <a:gd name="T25" fmla="*/ 0 h 1140"/>
                  <a:gd name="T26" fmla="*/ 204 w 2243"/>
                  <a:gd name="T27" fmla="*/ 1 h 1140"/>
                  <a:gd name="T28" fmla="*/ 156 w 2243"/>
                  <a:gd name="T29" fmla="*/ 64 h 1140"/>
                  <a:gd name="T30" fmla="*/ 156 w 2243"/>
                  <a:gd name="T31" fmla="*/ 64 h 1140"/>
                  <a:gd name="T32" fmla="*/ 98 w 2243"/>
                  <a:gd name="T33" fmla="*/ 64 h 1140"/>
                  <a:gd name="T34" fmla="*/ 0 w 2243"/>
                  <a:gd name="T35" fmla="*/ 188 h 1140"/>
                  <a:gd name="T36" fmla="*/ 24 w 2243"/>
                  <a:gd name="T37" fmla="*/ 188 h 1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3" h="1140">
                    <a:moveTo>
                      <a:pt x="97" y="749"/>
                    </a:moveTo>
                    <a:lnTo>
                      <a:pt x="97" y="1138"/>
                    </a:lnTo>
                    <a:lnTo>
                      <a:pt x="523" y="1140"/>
                    </a:lnTo>
                    <a:lnTo>
                      <a:pt x="2166" y="1140"/>
                    </a:lnTo>
                    <a:lnTo>
                      <a:pt x="2166" y="743"/>
                    </a:lnTo>
                    <a:lnTo>
                      <a:pt x="2243" y="742"/>
                    </a:lnTo>
                    <a:lnTo>
                      <a:pt x="1995" y="252"/>
                    </a:lnTo>
                    <a:lnTo>
                      <a:pt x="1850" y="251"/>
                    </a:lnTo>
                    <a:lnTo>
                      <a:pt x="1850" y="160"/>
                    </a:lnTo>
                    <a:lnTo>
                      <a:pt x="1667" y="160"/>
                    </a:lnTo>
                    <a:lnTo>
                      <a:pt x="1667" y="256"/>
                    </a:lnTo>
                    <a:lnTo>
                      <a:pt x="1604" y="256"/>
                    </a:lnTo>
                    <a:lnTo>
                      <a:pt x="1473" y="0"/>
                    </a:lnTo>
                    <a:lnTo>
                      <a:pt x="819" y="1"/>
                    </a:lnTo>
                    <a:lnTo>
                      <a:pt x="627" y="255"/>
                    </a:lnTo>
                    <a:lnTo>
                      <a:pt x="395" y="254"/>
                    </a:lnTo>
                    <a:lnTo>
                      <a:pt x="0" y="749"/>
                    </a:lnTo>
                    <a:lnTo>
                      <a:pt x="97" y="7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Freeform 286"/>
              <p:cNvSpPr>
                <a:spLocks/>
              </p:cNvSpPr>
              <p:nvPr/>
            </p:nvSpPr>
            <p:spPr bwMode="auto">
              <a:xfrm>
                <a:off x="2022" y="451"/>
                <a:ext cx="1019" cy="507"/>
              </a:xfrm>
              <a:custGeom>
                <a:avLst/>
                <a:gdLst>
                  <a:gd name="T0" fmla="*/ 354 w 2039"/>
                  <a:gd name="T1" fmla="*/ 43 h 1014"/>
                  <a:gd name="T2" fmla="*/ 343 w 2039"/>
                  <a:gd name="T3" fmla="*/ 43 h 1014"/>
                  <a:gd name="T4" fmla="*/ 255 w 2039"/>
                  <a:gd name="T5" fmla="*/ 167 h 1014"/>
                  <a:gd name="T6" fmla="*/ 393 w 2039"/>
                  <a:gd name="T7" fmla="*/ 167 h 1014"/>
                  <a:gd name="T8" fmla="*/ 464 w 2039"/>
                  <a:gd name="T9" fmla="*/ 64 h 1014"/>
                  <a:gd name="T10" fmla="*/ 509 w 2039"/>
                  <a:gd name="T11" fmla="*/ 155 h 1014"/>
                  <a:gd name="T12" fmla="*/ 496 w 2039"/>
                  <a:gd name="T13" fmla="*/ 155 h 1014"/>
                  <a:gd name="T14" fmla="*/ 496 w 2039"/>
                  <a:gd name="T15" fmla="*/ 254 h 1014"/>
                  <a:gd name="T16" fmla="*/ 191 w 2039"/>
                  <a:gd name="T17" fmla="*/ 254 h 1014"/>
                  <a:gd name="T18" fmla="*/ 191 w 2039"/>
                  <a:gd name="T19" fmla="*/ 177 h 1014"/>
                  <a:gd name="T20" fmla="*/ 157 w 2039"/>
                  <a:gd name="T21" fmla="*/ 177 h 1014"/>
                  <a:gd name="T22" fmla="*/ 157 w 2039"/>
                  <a:gd name="T23" fmla="*/ 253 h 1014"/>
                  <a:gd name="T24" fmla="*/ 77 w 2039"/>
                  <a:gd name="T25" fmla="*/ 254 h 1014"/>
                  <a:gd name="T26" fmla="*/ 77 w 2039"/>
                  <a:gd name="T27" fmla="*/ 191 h 1014"/>
                  <a:gd name="T28" fmla="*/ 12 w 2039"/>
                  <a:gd name="T29" fmla="*/ 191 h 1014"/>
                  <a:gd name="T30" fmla="*/ 12 w 2039"/>
                  <a:gd name="T31" fmla="*/ 254 h 1014"/>
                  <a:gd name="T32" fmla="*/ 0 w 2039"/>
                  <a:gd name="T33" fmla="*/ 254 h 1014"/>
                  <a:gd name="T34" fmla="*/ 0 w 2039"/>
                  <a:gd name="T35" fmla="*/ 167 h 1014"/>
                  <a:gd name="T36" fmla="*/ 90 w 2039"/>
                  <a:gd name="T37" fmla="*/ 167 h 1014"/>
                  <a:gd name="T38" fmla="*/ 90 w 2039"/>
                  <a:gd name="T39" fmla="*/ 196 h 1014"/>
                  <a:gd name="T40" fmla="*/ 101 w 2039"/>
                  <a:gd name="T41" fmla="*/ 196 h 1014"/>
                  <a:gd name="T42" fmla="*/ 101 w 2039"/>
                  <a:gd name="T43" fmla="*/ 133 h 1014"/>
                  <a:gd name="T44" fmla="*/ 240 w 2039"/>
                  <a:gd name="T45" fmla="*/ 133 h 1014"/>
                  <a:gd name="T46" fmla="*/ 332 w 2039"/>
                  <a:gd name="T47" fmla="*/ 0 h 1014"/>
                  <a:gd name="T48" fmla="*/ 354 w 2039"/>
                  <a:gd name="T49" fmla="*/ 43 h 10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39" h="1014">
                    <a:moveTo>
                      <a:pt x="1419" y="171"/>
                    </a:moveTo>
                    <a:lnTo>
                      <a:pt x="1372" y="171"/>
                    </a:lnTo>
                    <a:lnTo>
                      <a:pt x="1022" y="665"/>
                    </a:lnTo>
                    <a:lnTo>
                      <a:pt x="1575" y="665"/>
                    </a:lnTo>
                    <a:lnTo>
                      <a:pt x="1856" y="254"/>
                    </a:lnTo>
                    <a:lnTo>
                      <a:pt x="2039" y="619"/>
                    </a:lnTo>
                    <a:lnTo>
                      <a:pt x="1987" y="618"/>
                    </a:lnTo>
                    <a:lnTo>
                      <a:pt x="1987" y="1014"/>
                    </a:lnTo>
                    <a:lnTo>
                      <a:pt x="765" y="1013"/>
                    </a:lnTo>
                    <a:lnTo>
                      <a:pt x="765" y="708"/>
                    </a:lnTo>
                    <a:lnTo>
                      <a:pt x="631" y="708"/>
                    </a:lnTo>
                    <a:lnTo>
                      <a:pt x="631" y="1012"/>
                    </a:lnTo>
                    <a:lnTo>
                      <a:pt x="311" y="1014"/>
                    </a:lnTo>
                    <a:lnTo>
                      <a:pt x="311" y="762"/>
                    </a:lnTo>
                    <a:lnTo>
                      <a:pt x="49" y="762"/>
                    </a:lnTo>
                    <a:lnTo>
                      <a:pt x="49" y="1014"/>
                    </a:lnTo>
                    <a:lnTo>
                      <a:pt x="0" y="1014"/>
                    </a:lnTo>
                    <a:lnTo>
                      <a:pt x="0" y="665"/>
                    </a:lnTo>
                    <a:lnTo>
                      <a:pt x="363" y="665"/>
                    </a:lnTo>
                    <a:lnTo>
                      <a:pt x="363" y="783"/>
                    </a:lnTo>
                    <a:lnTo>
                      <a:pt x="405" y="783"/>
                    </a:lnTo>
                    <a:lnTo>
                      <a:pt x="405" y="530"/>
                    </a:lnTo>
                    <a:lnTo>
                      <a:pt x="961" y="530"/>
                    </a:lnTo>
                    <a:lnTo>
                      <a:pt x="1329" y="0"/>
                    </a:lnTo>
                    <a:lnTo>
                      <a:pt x="1419"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3" name="Freeform 287"/>
              <p:cNvSpPr>
                <a:spLocks/>
              </p:cNvSpPr>
              <p:nvPr/>
            </p:nvSpPr>
            <p:spPr bwMode="auto">
              <a:xfrm>
                <a:off x="2572" y="510"/>
                <a:ext cx="367" cy="253"/>
              </a:xfrm>
              <a:custGeom>
                <a:avLst/>
                <a:gdLst>
                  <a:gd name="T0" fmla="*/ 118 w 734"/>
                  <a:gd name="T1" fmla="*/ 23 h 507"/>
                  <a:gd name="T2" fmla="*/ 118 w 734"/>
                  <a:gd name="T3" fmla="*/ 0 h 507"/>
                  <a:gd name="T4" fmla="*/ 143 w 734"/>
                  <a:gd name="T5" fmla="*/ 0 h 507"/>
                  <a:gd name="T6" fmla="*/ 143 w 734"/>
                  <a:gd name="T7" fmla="*/ 22 h 507"/>
                  <a:gd name="T8" fmla="*/ 184 w 734"/>
                  <a:gd name="T9" fmla="*/ 22 h 507"/>
                  <a:gd name="T10" fmla="*/ 113 w 734"/>
                  <a:gd name="T11" fmla="*/ 126 h 507"/>
                  <a:gd name="T12" fmla="*/ 0 w 734"/>
                  <a:gd name="T13" fmla="*/ 126 h 507"/>
                  <a:gd name="T14" fmla="*/ 74 w 734"/>
                  <a:gd name="T15" fmla="*/ 23 h 507"/>
                  <a:gd name="T16" fmla="*/ 118 w 734"/>
                  <a:gd name="T17" fmla="*/ 23 h 5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4" h="507">
                    <a:moveTo>
                      <a:pt x="469" y="94"/>
                    </a:moveTo>
                    <a:lnTo>
                      <a:pt x="469" y="0"/>
                    </a:lnTo>
                    <a:lnTo>
                      <a:pt x="569" y="0"/>
                    </a:lnTo>
                    <a:lnTo>
                      <a:pt x="569" y="91"/>
                    </a:lnTo>
                    <a:lnTo>
                      <a:pt x="734" y="91"/>
                    </a:lnTo>
                    <a:lnTo>
                      <a:pt x="452" y="507"/>
                    </a:lnTo>
                    <a:lnTo>
                      <a:pt x="0" y="507"/>
                    </a:lnTo>
                    <a:lnTo>
                      <a:pt x="293" y="94"/>
                    </a:lnTo>
                    <a:lnTo>
                      <a:pt x="46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4" name="Freeform 288"/>
              <p:cNvSpPr>
                <a:spLocks/>
              </p:cNvSpPr>
              <p:nvPr/>
            </p:nvSpPr>
            <p:spPr bwMode="auto">
              <a:xfrm>
                <a:off x="2171" y="430"/>
                <a:ext cx="505" cy="266"/>
              </a:xfrm>
              <a:custGeom>
                <a:avLst/>
                <a:gdLst>
                  <a:gd name="T0" fmla="*/ 101 w 1010"/>
                  <a:gd name="T1" fmla="*/ 1 h 532"/>
                  <a:gd name="T2" fmla="*/ 253 w 1010"/>
                  <a:gd name="T3" fmla="*/ 0 h 532"/>
                  <a:gd name="T4" fmla="*/ 160 w 1010"/>
                  <a:gd name="T5" fmla="*/ 133 h 532"/>
                  <a:gd name="T6" fmla="*/ 0 w 1010"/>
                  <a:gd name="T7" fmla="*/ 133 h 532"/>
                  <a:gd name="T8" fmla="*/ 101 w 1010"/>
                  <a:gd name="T9" fmla="*/ 1 h 5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0" h="532">
                    <a:moveTo>
                      <a:pt x="402" y="1"/>
                    </a:moveTo>
                    <a:lnTo>
                      <a:pt x="1010" y="0"/>
                    </a:lnTo>
                    <a:lnTo>
                      <a:pt x="640" y="532"/>
                    </a:lnTo>
                    <a:lnTo>
                      <a:pt x="0" y="532"/>
                    </a:lnTo>
                    <a:lnTo>
                      <a:pt x="40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5" name="Freeform 289"/>
              <p:cNvSpPr>
                <a:spLocks/>
              </p:cNvSpPr>
              <p:nvPr/>
            </p:nvSpPr>
            <p:spPr bwMode="auto">
              <a:xfrm>
                <a:off x="1995" y="557"/>
                <a:ext cx="256" cy="206"/>
              </a:xfrm>
              <a:custGeom>
                <a:avLst/>
                <a:gdLst>
                  <a:gd name="T0" fmla="*/ 83 w 512"/>
                  <a:gd name="T1" fmla="*/ 0 h 414"/>
                  <a:gd name="T2" fmla="*/ 128 w 512"/>
                  <a:gd name="T3" fmla="*/ 0 h 414"/>
                  <a:gd name="T4" fmla="*/ 68 w 512"/>
                  <a:gd name="T5" fmla="*/ 79 h 414"/>
                  <a:gd name="T6" fmla="*/ 104 w 512"/>
                  <a:gd name="T7" fmla="*/ 79 h 414"/>
                  <a:gd name="T8" fmla="*/ 104 w 512"/>
                  <a:gd name="T9" fmla="*/ 103 h 414"/>
                  <a:gd name="T10" fmla="*/ 0 w 512"/>
                  <a:gd name="T11" fmla="*/ 103 h 414"/>
                  <a:gd name="T12" fmla="*/ 83 w 512"/>
                  <a:gd name="T13" fmla="*/ 0 h 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2" h="414">
                    <a:moveTo>
                      <a:pt x="330" y="0"/>
                    </a:moveTo>
                    <a:lnTo>
                      <a:pt x="512" y="0"/>
                    </a:lnTo>
                    <a:lnTo>
                      <a:pt x="271" y="319"/>
                    </a:lnTo>
                    <a:lnTo>
                      <a:pt x="416" y="319"/>
                    </a:lnTo>
                    <a:lnTo>
                      <a:pt x="416" y="414"/>
                    </a:lnTo>
                    <a:lnTo>
                      <a:pt x="0" y="414"/>
                    </a:lnTo>
                    <a:lnTo>
                      <a:pt x="3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6" name="Rectangle 290"/>
              <p:cNvSpPr>
                <a:spLocks noChangeArrowheads="1"/>
              </p:cNvSpPr>
              <p:nvPr/>
            </p:nvSpPr>
            <p:spPr bwMode="auto">
              <a:xfrm>
                <a:off x="2584" y="822"/>
                <a:ext cx="184"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57" name="Rectangle 291"/>
              <p:cNvSpPr>
                <a:spLocks noChangeArrowheads="1"/>
              </p:cNvSpPr>
              <p:nvPr/>
            </p:nvSpPr>
            <p:spPr bwMode="auto">
              <a:xfrm>
                <a:off x="2249" y="791"/>
                <a:ext cx="55" cy="1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58" name="Rectangle 292"/>
              <p:cNvSpPr>
                <a:spLocks noChangeArrowheads="1"/>
              </p:cNvSpPr>
              <p:nvPr/>
            </p:nvSpPr>
            <p:spPr bwMode="auto">
              <a:xfrm>
                <a:off x="2435" y="791"/>
                <a:ext cx="61" cy="1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59" name="Rectangle 293"/>
              <p:cNvSpPr>
                <a:spLocks noChangeArrowheads="1"/>
              </p:cNvSpPr>
              <p:nvPr/>
            </p:nvSpPr>
            <p:spPr bwMode="auto">
              <a:xfrm>
                <a:off x="2874" y="828"/>
                <a:ext cx="99"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60" name="Freeform 294"/>
              <p:cNvSpPr>
                <a:spLocks/>
              </p:cNvSpPr>
              <p:nvPr/>
            </p:nvSpPr>
            <p:spPr bwMode="auto">
              <a:xfrm>
                <a:off x="2331" y="495"/>
                <a:ext cx="55" cy="130"/>
              </a:xfrm>
              <a:custGeom>
                <a:avLst/>
                <a:gdLst>
                  <a:gd name="T0" fmla="*/ 28 w 110"/>
                  <a:gd name="T1" fmla="*/ 65 h 260"/>
                  <a:gd name="T2" fmla="*/ 28 w 110"/>
                  <a:gd name="T3" fmla="*/ 14 h 260"/>
                  <a:gd name="T4" fmla="*/ 13 w 110"/>
                  <a:gd name="T5" fmla="*/ 0 h 260"/>
                  <a:gd name="T6" fmla="*/ 0 w 110"/>
                  <a:gd name="T7" fmla="*/ 14 h 260"/>
                  <a:gd name="T8" fmla="*/ 0 w 110"/>
                  <a:gd name="T9" fmla="*/ 65 h 260"/>
                  <a:gd name="T10" fmla="*/ 28 w 110"/>
                  <a:gd name="T11" fmla="*/ 65 h 2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260">
                    <a:moveTo>
                      <a:pt x="110" y="260"/>
                    </a:moveTo>
                    <a:lnTo>
                      <a:pt x="110" y="54"/>
                    </a:lnTo>
                    <a:lnTo>
                      <a:pt x="52" y="0"/>
                    </a:lnTo>
                    <a:lnTo>
                      <a:pt x="0" y="54"/>
                    </a:lnTo>
                    <a:lnTo>
                      <a:pt x="0" y="260"/>
                    </a:lnTo>
                    <a:lnTo>
                      <a:pt x="110" y="2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1" name="Freeform 295"/>
              <p:cNvSpPr>
                <a:spLocks/>
              </p:cNvSpPr>
              <p:nvPr/>
            </p:nvSpPr>
            <p:spPr bwMode="auto">
              <a:xfrm>
                <a:off x="2446" y="495"/>
                <a:ext cx="55" cy="130"/>
              </a:xfrm>
              <a:custGeom>
                <a:avLst/>
                <a:gdLst>
                  <a:gd name="T0" fmla="*/ 28 w 110"/>
                  <a:gd name="T1" fmla="*/ 65 h 260"/>
                  <a:gd name="T2" fmla="*/ 28 w 110"/>
                  <a:gd name="T3" fmla="*/ 14 h 260"/>
                  <a:gd name="T4" fmla="*/ 15 w 110"/>
                  <a:gd name="T5" fmla="*/ 0 h 260"/>
                  <a:gd name="T6" fmla="*/ 0 w 110"/>
                  <a:gd name="T7" fmla="*/ 14 h 260"/>
                  <a:gd name="T8" fmla="*/ 0 w 110"/>
                  <a:gd name="T9" fmla="*/ 65 h 260"/>
                  <a:gd name="T10" fmla="*/ 28 w 110"/>
                  <a:gd name="T11" fmla="*/ 65 h 2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260">
                    <a:moveTo>
                      <a:pt x="110" y="260"/>
                    </a:moveTo>
                    <a:lnTo>
                      <a:pt x="110" y="54"/>
                    </a:lnTo>
                    <a:lnTo>
                      <a:pt x="59" y="0"/>
                    </a:lnTo>
                    <a:lnTo>
                      <a:pt x="0" y="54"/>
                    </a:lnTo>
                    <a:lnTo>
                      <a:pt x="0" y="260"/>
                    </a:lnTo>
                    <a:lnTo>
                      <a:pt x="110" y="2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2" name="Freeform 296"/>
              <p:cNvSpPr>
                <a:spLocks/>
              </p:cNvSpPr>
              <p:nvPr/>
            </p:nvSpPr>
            <p:spPr bwMode="auto">
              <a:xfrm>
                <a:off x="2717" y="582"/>
                <a:ext cx="56" cy="124"/>
              </a:xfrm>
              <a:custGeom>
                <a:avLst/>
                <a:gdLst>
                  <a:gd name="T0" fmla="*/ 28 w 112"/>
                  <a:gd name="T1" fmla="*/ 62 h 249"/>
                  <a:gd name="T2" fmla="*/ 28 w 112"/>
                  <a:gd name="T3" fmla="*/ 10 h 249"/>
                  <a:gd name="T4" fmla="*/ 15 w 112"/>
                  <a:gd name="T5" fmla="*/ 0 h 249"/>
                  <a:gd name="T6" fmla="*/ 0 w 112"/>
                  <a:gd name="T7" fmla="*/ 10 h 249"/>
                  <a:gd name="T8" fmla="*/ 0 w 112"/>
                  <a:gd name="T9" fmla="*/ 62 h 249"/>
                  <a:gd name="T10" fmla="*/ 28 w 112"/>
                  <a:gd name="T11" fmla="*/ 62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49">
                    <a:moveTo>
                      <a:pt x="112" y="249"/>
                    </a:moveTo>
                    <a:lnTo>
                      <a:pt x="112" y="41"/>
                    </a:lnTo>
                    <a:lnTo>
                      <a:pt x="57" y="0"/>
                    </a:lnTo>
                    <a:lnTo>
                      <a:pt x="0" y="41"/>
                    </a:lnTo>
                    <a:lnTo>
                      <a:pt x="0" y="249"/>
                    </a:lnTo>
                    <a:lnTo>
                      <a:pt x="112"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63" name="Group 297"/>
            <p:cNvGrpSpPr>
              <a:grpSpLocks/>
            </p:cNvGrpSpPr>
            <p:nvPr/>
          </p:nvGrpSpPr>
          <p:grpSpPr bwMode="auto">
            <a:xfrm>
              <a:off x="6380972" y="2037996"/>
              <a:ext cx="1341920" cy="958956"/>
              <a:chOff x="1774" y="1605"/>
              <a:chExt cx="1013" cy="702"/>
            </a:xfrm>
          </p:grpSpPr>
          <p:sp>
            <p:nvSpPr>
              <p:cNvPr id="164" name="Freeform 298"/>
              <p:cNvSpPr>
                <a:spLocks/>
              </p:cNvSpPr>
              <p:nvPr/>
            </p:nvSpPr>
            <p:spPr bwMode="auto">
              <a:xfrm>
                <a:off x="2282" y="1811"/>
                <a:ext cx="318" cy="318"/>
              </a:xfrm>
              <a:custGeom>
                <a:avLst/>
                <a:gdLst>
                  <a:gd name="T0" fmla="*/ 84 w 636"/>
                  <a:gd name="T1" fmla="*/ 159 h 637"/>
                  <a:gd name="T2" fmla="*/ 91 w 636"/>
                  <a:gd name="T3" fmla="*/ 158 h 637"/>
                  <a:gd name="T4" fmla="*/ 99 w 636"/>
                  <a:gd name="T5" fmla="*/ 157 h 637"/>
                  <a:gd name="T6" fmla="*/ 106 w 636"/>
                  <a:gd name="T7" fmla="*/ 154 h 637"/>
                  <a:gd name="T8" fmla="*/ 114 w 636"/>
                  <a:gd name="T9" fmla="*/ 151 h 637"/>
                  <a:gd name="T10" fmla="*/ 121 w 636"/>
                  <a:gd name="T11" fmla="*/ 148 h 637"/>
                  <a:gd name="T12" fmla="*/ 127 w 636"/>
                  <a:gd name="T13" fmla="*/ 143 h 637"/>
                  <a:gd name="T14" fmla="*/ 133 w 636"/>
                  <a:gd name="T15" fmla="*/ 138 h 637"/>
                  <a:gd name="T16" fmla="*/ 141 w 636"/>
                  <a:gd name="T17" fmla="*/ 130 h 637"/>
                  <a:gd name="T18" fmla="*/ 150 w 636"/>
                  <a:gd name="T19" fmla="*/ 117 h 637"/>
                  <a:gd name="T20" fmla="*/ 156 w 636"/>
                  <a:gd name="T21" fmla="*/ 103 h 637"/>
                  <a:gd name="T22" fmla="*/ 159 w 636"/>
                  <a:gd name="T23" fmla="*/ 87 h 637"/>
                  <a:gd name="T24" fmla="*/ 159 w 636"/>
                  <a:gd name="T25" fmla="*/ 71 h 637"/>
                  <a:gd name="T26" fmla="*/ 156 w 636"/>
                  <a:gd name="T27" fmla="*/ 56 h 637"/>
                  <a:gd name="T28" fmla="*/ 150 w 636"/>
                  <a:gd name="T29" fmla="*/ 42 h 637"/>
                  <a:gd name="T30" fmla="*/ 141 w 636"/>
                  <a:gd name="T31" fmla="*/ 29 h 637"/>
                  <a:gd name="T32" fmla="*/ 133 w 636"/>
                  <a:gd name="T33" fmla="*/ 20 h 637"/>
                  <a:gd name="T34" fmla="*/ 127 w 636"/>
                  <a:gd name="T35" fmla="*/ 15 h 637"/>
                  <a:gd name="T36" fmla="*/ 121 w 636"/>
                  <a:gd name="T37" fmla="*/ 11 h 637"/>
                  <a:gd name="T38" fmla="*/ 114 w 636"/>
                  <a:gd name="T39" fmla="*/ 7 h 637"/>
                  <a:gd name="T40" fmla="*/ 106 w 636"/>
                  <a:gd name="T41" fmla="*/ 4 h 637"/>
                  <a:gd name="T42" fmla="*/ 99 w 636"/>
                  <a:gd name="T43" fmla="*/ 2 h 637"/>
                  <a:gd name="T44" fmla="*/ 91 w 636"/>
                  <a:gd name="T45" fmla="*/ 1 h 637"/>
                  <a:gd name="T46" fmla="*/ 84 w 636"/>
                  <a:gd name="T47" fmla="*/ 0 h 637"/>
                  <a:gd name="T48" fmla="*/ 72 w 636"/>
                  <a:gd name="T49" fmla="*/ 0 h 637"/>
                  <a:gd name="T50" fmla="*/ 56 w 636"/>
                  <a:gd name="T51" fmla="*/ 3 h 637"/>
                  <a:gd name="T52" fmla="*/ 42 w 636"/>
                  <a:gd name="T53" fmla="*/ 9 h 637"/>
                  <a:gd name="T54" fmla="*/ 29 w 636"/>
                  <a:gd name="T55" fmla="*/ 18 h 637"/>
                  <a:gd name="T56" fmla="*/ 19 w 636"/>
                  <a:gd name="T57" fmla="*/ 29 h 637"/>
                  <a:gd name="T58" fmla="*/ 10 w 636"/>
                  <a:gd name="T59" fmla="*/ 41 h 637"/>
                  <a:gd name="T60" fmla="*/ 4 w 636"/>
                  <a:gd name="T61" fmla="*/ 56 h 637"/>
                  <a:gd name="T62" fmla="*/ 1 w 636"/>
                  <a:gd name="T63" fmla="*/ 71 h 637"/>
                  <a:gd name="T64" fmla="*/ 1 w 636"/>
                  <a:gd name="T65" fmla="*/ 87 h 637"/>
                  <a:gd name="T66" fmla="*/ 4 w 636"/>
                  <a:gd name="T67" fmla="*/ 103 h 637"/>
                  <a:gd name="T68" fmla="*/ 10 w 636"/>
                  <a:gd name="T69" fmla="*/ 117 h 637"/>
                  <a:gd name="T70" fmla="*/ 18 w 636"/>
                  <a:gd name="T71" fmla="*/ 130 h 637"/>
                  <a:gd name="T72" fmla="*/ 27 w 636"/>
                  <a:gd name="T73" fmla="*/ 138 h 637"/>
                  <a:gd name="T74" fmla="*/ 33 w 636"/>
                  <a:gd name="T75" fmla="*/ 143 h 637"/>
                  <a:gd name="T76" fmla="*/ 39 w 636"/>
                  <a:gd name="T77" fmla="*/ 148 h 637"/>
                  <a:gd name="T78" fmla="*/ 46 w 636"/>
                  <a:gd name="T79" fmla="*/ 151 h 637"/>
                  <a:gd name="T80" fmla="*/ 53 w 636"/>
                  <a:gd name="T81" fmla="*/ 154 h 637"/>
                  <a:gd name="T82" fmla="*/ 60 w 636"/>
                  <a:gd name="T83" fmla="*/ 157 h 637"/>
                  <a:gd name="T84" fmla="*/ 68 w 636"/>
                  <a:gd name="T85" fmla="*/ 158 h 637"/>
                  <a:gd name="T86" fmla="*/ 76 w 636"/>
                  <a:gd name="T87" fmla="*/ 159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6" h="637">
                    <a:moveTo>
                      <a:pt x="317" y="637"/>
                    </a:moveTo>
                    <a:lnTo>
                      <a:pt x="333" y="637"/>
                    </a:lnTo>
                    <a:lnTo>
                      <a:pt x="348" y="636"/>
                    </a:lnTo>
                    <a:lnTo>
                      <a:pt x="364" y="634"/>
                    </a:lnTo>
                    <a:lnTo>
                      <a:pt x="379" y="632"/>
                    </a:lnTo>
                    <a:lnTo>
                      <a:pt x="395" y="628"/>
                    </a:lnTo>
                    <a:lnTo>
                      <a:pt x="410" y="624"/>
                    </a:lnTo>
                    <a:lnTo>
                      <a:pt x="424" y="619"/>
                    </a:lnTo>
                    <a:lnTo>
                      <a:pt x="439" y="613"/>
                    </a:lnTo>
                    <a:lnTo>
                      <a:pt x="453" y="607"/>
                    </a:lnTo>
                    <a:lnTo>
                      <a:pt x="467" y="599"/>
                    </a:lnTo>
                    <a:lnTo>
                      <a:pt x="481" y="593"/>
                    </a:lnTo>
                    <a:lnTo>
                      <a:pt x="493" y="584"/>
                    </a:lnTo>
                    <a:lnTo>
                      <a:pt x="507" y="575"/>
                    </a:lnTo>
                    <a:lnTo>
                      <a:pt x="519" y="565"/>
                    </a:lnTo>
                    <a:lnTo>
                      <a:pt x="531" y="554"/>
                    </a:lnTo>
                    <a:lnTo>
                      <a:pt x="543" y="544"/>
                    </a:lnTo>
                    <a:lnTo>
                      <a:pt x="564" y="521"/>
                    </a:lnTo>
                    <a:lnTo>
                      <a:pt x="583" y="496"/>
                    </a:lnTo>
                    <a:lnTo>
                      <a:pt x="598" y="469"/>
                    </a:lnTo>
                    <a:lnTo>
                      <a:pt x="612" y="440"/>
                    </a:lnTo>
                    <a:lnTo>
                      <a:pt x="622" y="412"/>
                    </a:lnTo>
                    <a:lnTo>
                      <a:pt x="630" y="382"/>
                    </a:lnTo>
                    <a:lnTo>
                      <a:pt x="635" y="350"/>
                    </a:lnTo>
                    <a:lnTo>
                      <a:pt x="636" y="318"/>
                    </a:lnTo>
                    <a:lnTo>
                      <a:pt x="635" y="287"/>
                    </a:lnTo>
                    <a:lnTo>
                      <a:pt x="630" y="256"/>
                    </a:lnTo>
                    <a:lnTo>
                      <a:pt x="622" y="225"/>
                    </a:lnTo>
                    <a:lnTo>
                      <a:pt x="612" y="196"/>
                    </a:lnTo>
                    <a:lnTo>
                      <a:pt x="598" y="168"/>
                    </a:lnTo>
                    <a:lnTo>
                      <a:pt x="583" y="142"/>
                    </a:lnTo>
                    <a:lnTo>
                      <a:pt x="564" y="117"/>
                    </a:lnTo>
                    <a:lnTo>
                      <a:pt x="543" y="93"/>
                    </a:lnTo>
                    <a:lnTo>
                      <a:pt x="531" y="83"/>
                    </a:lnTo>
                    <a:lnTo>
                      <a:pt x="519" y="73"/>
                    </a:lnTo>
                    <a:lnTo>
                      <a:pt x="507" y="62"/>
                    </a:lnTo>
                    <a:lnTo>
                      <a:pt x="493" y="53"/>
                    </a:lnTo>
                    <a:lnTo>
                      <a:pt x="481" y="45"/>
                    </a:lnTo>
                    <a:lnTo>
                      <a:pt x="467" y="38"/>
                    </a:lnTo>
                    <a:lnTo>
                      <a:pt x="453" y="30"/>
                    </a:lnTo>
                    <a:lnTo>
                      <a:pt x="439" y="24"/>
                    </a:lnTo>
                    <a:lnTo>
                      <a:pt x="424" y="19"/>
                    </a:lnTo>
                    <a:lnTo>
                      <a:pt x="410" y="14"/>
                    </a:lnTo>
                    <a:lnTo>
                      <a:pt x="395" y="9"/>
                    </a:lnTo>
                    <a:lnTo>
                      <a:pt x="379" y="6"/>
                    </a:lnTo>
                    <a:lnTo>
                      <a:pt x="364" y="4"/>
                    </a:lnTo>
                    <a:lnTo>
                      <a:pt x="348" y="1"/>
                    </a:lnTo>
                    <a:lnTo>
                      <a:pt x="333" y="0"/>
                    </a:lnTo>
                    <a:lnTo>
                      <a:pt x="317" y="0"/>
                    </a:lnTo>
                    <a:lnTo>
                      <a:pt x="285" y="1"/>
                    </a:lnTo>
                    <a:lnTo>
                      <a:pt x="254" y="7"/>
                    </a:lnTo>
                    <a:lnTo>
                      <a:pt x="224" y="14"/>
                    </a:lnTo>
                    <a:lnTo>
                      <a:pt x="194" y="25"/>
                    </a:lnTo>
                    <a:lnTo>
                      <a:pt x="166" y="38"/>
                    </a:lnTo>
                    <a:lnTo>
                      <a:pt x="141" y="54"/>
                    </a:lnTo>
                    <a:lnTo>
                      <a:pt x="115" y="73"/>
                    </a:lnTo>
                    <a:lnTo>
                      <a:pt x="94" y="93"/>
                    </a:lnTo>
                    <a:lnTo>
                      <a:pt x="73" y="117"/>
                    </a:lnTo>
                    <a:lnTo>
                      <a:pt x="54" y="141"/>
                    </a:lnTo>
                    <a:lnTo>
                      <a:pt x="38" y="167"/>
                    </a:lnTo>
                    <a:lnTo>
                      <a:pt x="26" y="195"/>
                    </a:lnTo>
                    <a:lnTo>
                      <a:pt x="14" y="224"/>
                    </a:lnTo>
                    <a:lnTo>
                      <a:pt x="7" y="254"/>
                    </a:lnTo>
                    <a:lnTo>
                      <a:pt x="1" y="286"/>
                    </a:lnTo>
                    <a:lnTo>
                      <a:pt x="0" y="318"/>
                    </a:lnTo>
                    <a:lnTo>
                      <a:pt x="1" y="350"/>
                    </a:lnTo>
                    <a:lnTo>
                      <a:pt x="6" y="382"/>
                    </a:lnTo>
                    <a:lnTo>
                      <a:pt x="14" y="412"/>
                    </a:lnTo>
                    <a:lnTo>
                      <a:pt x="24" y="440"/>
                    </a:lnTo>
                    <a:lnTo>
                      <a:pt x="37" y="469"/>
                    </a:lnTo>
                    <a:lnTo>
                      <a:pt x="53" y="496"/>
                    </a:lnTo>
                    <a:lnTo>
                      <a:pt x="72" y="521"/>
                    </a:lnTo>
                    <a:lnTo>
                      <a:pt x="94" y="544"/>
                    </a:lnTo>
                    <a:lnTo>
                      <a:pt x="105" y="554"/>
                    </a:lnTo>
                    <a:lnTo>
                      <a:pt x="117" y="565"/>
                    </a:lnTo>
                    <a:lnTo>
                      <a:pt x="129" y="575"/>
                    </a:lnTo>
                    <a:lnTo>
                      <a:pt x="142" y="584"/>
                    </a:lnTo>
                    <a:lnTo>
                      <a:pt x="155" y="593"/>
                    </a:lnTo>
                    <a:lnTo>
                      <a:pt x="168" y="599"/>
                    </a:lnTo>
                    <a:lnTo>
                      <a:pt x="182" y="607"/>
                    </a:lnTo>
                    <a:lnTo>
                      <a:pt x="196" y="613"/>
                    </a:lnTo>
                    <a:lnTo>
                      <a:pt x="210" y="619"/>
                    </a:lnTo>
                    <a:lnTo>
                      <a:pt x="225" y="624"/>
                    </a:lnTo>
                    <a:lnTo>
                      <a:pt x="240" y="628"/>
                    </a:lnTo>
                    <a:lnTo>
                      <a:pt x="255" y="632"/>
                    </a:lnTo>
                    <a:lnTo>
                      <a:pt x="270" y="634"/>
                    </a:lnTo>
                    <a:lnTo>
                      <a:pt x="286" y="636"/>
                    </a:lnTo>
                    <a:lnTo>
                      <a:pt x="301" y="637"/>
                    </a:lnTo>
                    <a:lnTo>
                      <a:pt x="317" y="6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5" name="Freeform 299"/>
              <p:cNvSpPr>
                <a:spLocks/>
              </p:cNvSpPr>
              <p:nvPr/>
            </p:nvSpPr>
            <p:spPr bwMode="auto">
              <a:xfrm>
                <a:off x="2302" y="1831"/>
                <a:ext cx="277" cy="278"/>
              </a:xfrm>
              <a:custGeom>
                <a:avLst/>
                <a:gdLst>
                  <a:gd name="T0" fmla="*/ 1 w 554"/>
                  <a:gd name="T1" fmla="*/ 62 h 557"/>
                  <a:gd name="T2" fmla="*/ 3 w 554"/>
                  <a:gd name="T3" fmla="*/ 49 h 557"/>
                  <a:gd name="T4" fmla="*/ 8 w 554"/>
                  <a:gd name="T5" fmla="*/ 37 h 557"/>
                  <a:gd name="T6" fmla="*/ 16 w 554"/>
                  <a:gd name="T7" fmla="*/ 25 h 557"/>
                  <a:gd name="T8" fmla="*/ 23 w 554"/>
                  <a:gd name="T9" fmla="*/ 18 h 557"/>
                  <a:gd name="T10" fmla="*/ 28 w 554"/>
                  <a:gd name="T11" fmla="*/ 13 h 557"/>
                  <a:gd name="T12" fmla="*/ 34 w 554"/>
                  <a:gd name="T13" fmla="*/ 10 h 557"/>
                  <a:gd name="T14" fmla="*/ 40 w 554"/>
                  <a:gd name="T15" fmla="*/ 6 h 557"/>
                  <a:gd name="T16" fmla="*/ 46 w 554"/>
                  <a:gd name="T17" fmla="*/ 4 h 557"/>
                  <a:gd name="T18" fmla="*/ 53 w 554"/>
                  <a:gd name="T19" fmla="*/ 2 h 557"/>
                  <a:gd name="T20" fmla="*/ 59 w 554"/>
                  <a:gd name="T21" fmla="*/ 1 h 557"/>
                  <a:gd name="T22" fmla="*/ 66 w 554"/>
                  <a:gd name="T23" fmla="*/ 0 h 557"/>
                  <a:gd name="T24" fmla="*/ 73 w 554"/>
                  <a:gd name="T25" fmla="*/ 0 h 557"/>
                  <a:gd name="T26" fmla="*/ 80 w 554"/>
                  <a:gd name="T27" fmla="*/ 1 h 557"/>
                  <a:gd name="T28" fmla="*/ 86 w 554"/>
                  <a:gd name="T29" fmla="*/ 2 h 557"/>
                  <a:gd name="T30" fmla="*/ 93 w 554"/>
                  <a:gd name="T31" fmla="*/ 4 h 557"/>
                  <a:gd name="T32" fmla="*/ 99 w 554"/>
                  <a:gd name="T33" fmla="*/ 6 h 557"/>
                  <a:gd name="T34" fmla="*/ 105 w 554"/>
                  <a:gd name="T35" fmla="*/ 10 h 557"/>
                  <a:gd name="T36" fmla="*/ 111 w 554"/>
                  <a:gd name="T37" fmla="*/ 13 h 557"/>
                  <a:gd name="T38" fmla="*/ 116 w 554"/>
                  <a:gd name="T39" fmla="*/ 18 h 557"/>
                  <a:gd name="T40" fmla="*/ 123 w 554"/>
                  <a:gd name="T41" fmla="*/ 25 h 557"/>
                  <a:gd name="T42" fmla="*/ 131 w 554"/>
                  <a:gd name="T43" fmla="*/ 37 h 557"/>
                  <a:gd name="T44" fmla="*/ 136 w 554"/>
                  <a:gd name="T45" fmla="*/ 49 h 557"/>
                  <a:gd name="T46" fmla="*/ 138 w 554"/>
                  <a:gd name="T47" fmla="*/ 62 h 557"/>
                  <a:gd name="T48" fmla="*/ 138 w 554"/>
                  <a:gd name="T49" fmla="*/ 76 h 557"/>
                  <a:gd name="T50" fmla="*/ 136 w 554"/>
                  <a:gd name="T51" fmla="*/ 90 h 557"/>
                  <a:gd name="T52" fmla="*/ 130 w 554"/>
                  <a:gd name="T53" fmla="*/ 102 h 557"/>
                  <a:gd name="T54" fmla="*/ 123 w 554"/>
                  <a:gd name="T55" fmla="*/ 114 h 557"/>
                  <a:gd name="T56" fmla="*/ 113 w 554"/>
                  <a:gd name="T57" fmla="*/ 123 h 557"/>
                  <a:gd name="T58" fmla="*/ 103 w 554"/>
                  <a:gd name="T59" fmla="*/ 131 h 557"/>
                  <a:gd name="T60" fmla="*/ 90 w 554"/>
                  <a:gd name="T61" fmla="*/ 136 h 557"/>
                  <a:gd name="T62" fmla="*/ 77 w 554"/>
                  <a:gd name="T63" fmla="*/ 139 h 557"/>
                  <a:gd name="T64" fmla="*/ 66 w 554"/>
                  <a:gd name="T65" fmla="*/ 139 h 557"/>
                  <a:gd name="T66" fmla="*/ 59 w 554"/>
                  <a:gd name="T67" fmla="*/ 138 h 557"/>
                  <a:gd name="T68" fmla="*/ 53 w 554"/>
                  <a:gd name="T69" fmla="*/ 137 h 557"/>
                  <a:gd name="T70" fmla="*/ 46 w 554"/>
                  <a:gd name="T71" fmla="*/ 135 h 557"/>
                  <a:gd name="T72" fmla="*/ 40 w 554"/>
                  <a:gd name="T73" fmla="*/ 132 h 557"/>
                  <a:gd name="T74" fmla="*/ 34 w 554"/>
                  <a:gd name="T75" fmla="*/ 129 h 557"/>
                  <a:gd name="T76" fmla="*/ 28 w 554"/>
                  <a:gd name="T77" fmla="*/ 125 h 557"/>
                  <a:gd name="T78" fmla="*/ 23 w 554"/>
                  <a:gd name="T79" fmla="*/ 121 h 557"/>
                  <a:gd name="T80" fmla="*/ 16 w 554"/>
                  <a:gd name="T81" fmla="*/ 113 h 557"/>
                  <a:gd name="T82" fmla="*/ 8 w 554"/>
                  <a:gd name="T83" fmla="*/ 102 h 557"/>
                  <a:gd name="T84" fmla="*/ 3 w 554"/>
                  <a:gd name="T85" fmla="*/ 90 h 557"/>
                  <a:gd name="T86" fmla="*/ 1 w 554"/>
                  <a:gd name="T87" fmla="*/ 76 h 5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4" h="557">
                    <a:moveTo>
                      <a:pt x="0" y="278"/>
                    </a:moveTo>
                    <a:lnTo>
                      <a:pt x="1" y="251"/>
                    </a:lnTo>
                    <a:lnTo>
                      <a:pt x="5" y="224"/>
                    </a:lnTo>
                    <a:lnTo>
                      <a:pt x="11" y="198"/>
                    </a:lnTo>
                    <a:lnTo>
                      <a:pt x="20" y="172"/>
                    </a:lnTo>
                    <a:lnTo>
                      <a:pt x="32" y="148"/>
                    </a:lnTo>
                    <a:lnTo>
                      <a:pt x="47" y="125"/>
                    </a:lnTo>
                    <a:lnTo>
                      <a:pt x="63" y="103"/>
                    </a:lnTo>
                    <a:lnTo>
                      <a:pt x="81" y="82"/>
                    </a:lnTo>
                    <a:lnTo>
                      <a:pt x="92" y="73"/>
                    </a:lnTo>
                    <a:lnTo>
                      <a:pt x="102" y="64"/>
                    </a:lnTo>
                    <a:lnTo>
                      <a:pt x="112" y="55"/>
                    </a:lnTo>
                    <a:lnTo>
                      <a:pt x="123" y="47"/>
                    </a:lnTo>
                    <a:lnTo>
                      <a:pt x="134" y="40"/>
                    </a:lnTo>
                    <a:lnTo>
                      <a:pt x="146" y="33"/>
                    </a:lnTo>
                    <a:lnTo>
                      <a:pt x="159" y="27"/>
                    </a:lnTo>
                    <a:lnTo>
                      <a:pt x="170" y="21"/>
                    </a:lnTo>
                    <a:lnTo>
                      <a:pt x="183" y="17"/>
                    </a:lnTo>
                    <a:lnTo>
                      <a:pt x="195" y="12"/>
                    </a:lnTo>
                    <a:lnTo>
                      <a:pt x="209" y="9"/>
                    </a:lnTo>
                    <a:lnTo>
                      <a:pt x="222" y="6"/>
                    </a:lnTo>
                    <a:lnTo>
                      <a:pt x="235" y="4"/>
                    </a:lnTo>
                    <a:lnTo>
                      <a:pt x="248" y="2"/>
                    </a:lnTo>
                    <a:lnTo>
                      <a:pt x="262" y="0"/>
                    </a:lnTo>
                    <a:lnTo>
                      <a:pt x="276" y="0"/>
                    </a:lnTo>
                    <a:lnTo>
                      <a:pt x="290" y="0"/>
                    </a:lnTo>
                    <a:lnTo>
                      <a:pt x="304" y="2"/>
                    </a:lnTo>
                    <a:lnTo>
                      <a:pt x="318" y="4"/>
                    </a:lnTo>
                    <a:lnTo>
                      <a:pt x="331" y="6"/>
                    </a:lnTo>
                    <a:lnTo>
                      <a:pt x="344" y="9"/>
                    </a:lnTo>
                    <a:lnTo>
                      <a:pt x="358" y="12"/>
                    </a:lnTo>
                    <a:lnTo>
                      <a:pt x="371" y="17"/>
                    </a:lnTo>
                    <a:lnTo>
                      <a:pt x="383" y="21"/>
                    </a:lnTo>
                    <a:lnTo>
                      <a:pt x="395" y="27"/>
                    </a:lnTo>
                    <a:lnTo>
                      <a:pt x="407" y="33"/>
                    </a:lnTo>
                    <a:lnTo>
                      <a:pt x="419" y="40"/>
                    </a:lnTo>
                    <a:lnTo>
                      <a:pt x="430" y="47"/>
                    </a:lnTo>
                    <a:lnTo>
                      <a:pt x="442" y="55"/>
                    </a:lnTo>
                    <a:lnTo>
                      <a:pt x="452" y="64"/>
                    </a:lnTo>
                    <a:lnTo>
                      <a:pt x="463" y="73"/>
                    </a:lnTo>
                    <a:lnTo>
                      <a:pt x="473" y="82"/>
                    </a:lnTo>
                    <a:lnTo>
                      <a:pt x="491" y="103"/>
                    </a:lnTo>
                    <a:lnTo>
                      <a:pt x="508" y="125"/>
                    </a:lnTo>
                    <a:lnTo>
                      <a:pt x="521" y="148"/>
                    </a:lnTo>
                    <a:lnTo>
                      <a:pt x="533" y="172"/>
                    </a:lnTo>
                    <a:lnTo>
                      <a:pt x="542" y="198"/>
                    </a:lnTo>
                    <a:lnTo>
                      <a:pt x="548" y="224"/>
                    </a:lnTo>
                    <a:lnTo>
                      <a:pt x="552" y="251"/>
                    </a:lnTo>
                    <a:lnTo>
                      <a:pt x="554" y="278"/>
                    </a:lnTo>
                    <a:lnTo>
                      <a:pt x="552" y="307"/>
                    </a:lnTo>
                    <a:lnTo>
                      <a:pt x="548" y="335"/>
                    </a:lnTo>
                    <a:lnTo>
                      <a:pt x="541" y="361"/>
                    </a:lnTo>
                    <a:lnTo>
                      <a:pt x="532" y="387"/>
                    </a:lnTo>
                    <a:lnTo>
                      <a:pt x="520" y="411"/>
                    </a:lnTo>
                    <a:lnTo>
                      <a:pt x="506" y="434"/>
                    </a:lnTo>
                    <a:lnTo>
                      <a:pt x="490" y="456"/>
                    </a:lnTo>
                    <a:lnTo>
                      <a:pt x="472" y="475"/>
                    </a:lnTo>
                    <a:lnTo>
                      <a:pt x="452" y="494"/>
                    </a:lnTo>
                    <a:lnTo>
                      <a:pt x="432" y="509"/>
                    </a:lnTo>
                    <a:lnTo>
                      <a:pt x="409" y="524"/>
                    </a:lnTo>
                    <a:lnTo>
                      <a:pt x="384" y="535"/>
                    </a:lnTo>
                    <a:lnTo>
                      <a:pt x="359" y="544"/>
                    </a:lnTo>
                    <a:lnTo>
                      <a:pt x="332" y="551"/>
                    </a:lnTo>
                    <a:lnTo>
                      <a:pt x="305" y="556"/>
                    </a:lnTo>
                    <a:lnTo>
                      <a:pt x="276" y="557"/>
                    </a:lnTo>
                    <a:lnTo>
                      <a:pt x="262" y="557"/>
                    </a:lnTo>
                    <a:lnTo>
                      <a:pt x="248" y="556"/>
                    </a:lnTo>
                    <a:lnTo>
                      <a:pt x="235" y="554"/>
                    </a:lnTo>
                    <a:lnTo>
                      <a:pt x="222" y="551"/>
                    </a:lnTo>
                    <a:lnTo>
                      <a:pt x="209" y="549"/>
                    </a:lnTo>
                    <a:lnTo>
                      <a:pt x="195" y="546"/>
                    </a:lnTo>
                    <a:lnTo>
                      <a:pt x="183" y="541"/>
                    </a:lnTo>
                    <a:lnTo>
                      <a:pt x="170" y="536"/>
                    </a:lnTo>
                    <a:lnTo>
                      <a:pt x="159" y="531"/>
                    </a:lnTo>
                    <a:lnTo>
                      <a:pt x="146" y="525"/>
                    </a:lnTo>
                    <a:lnTo>
                      <a:pt x="134" y="518"/>
                    </a:lnTo>
                    <a:lnTo>
                      <a:pt x="123" y="510"/>
                    </a:lnTo>
                    <a:lnTo>
                      <a:pt x="112" y="503"/>
                    </a:lnTo>
                    <a:lnTo>
                      <a:pt x="102" y="494"/>
                    </a:lnTo>
                    <a:lnTo>
                      <a:pt x="92" y="485"/>
                    </a:lnTo>
                    <a:lnTo>
                      <a:pt x="81" y="475"/>
                    </a:lnTo>
                    <a:lnTo>
                      <a:pt x="63" y="455"/>
                    </a:lnTo>
                    <a:lnTo>
                      <a:pt x="47" y="433"/>
                    </a:lnTo>
                    <a:lnTo>
                      <a:pt x="32" y="410"/>
                    </a:lnTo>
                    <a:lnTo>
                      <a:pt x="20" y="385"/>
                    </a:lnTo>
                    <a:lnTo>
                      <a:pt x="11" y="360"/>
                    </a:lnTo>
                    <a:lnTo>
                      <a:pt x="5" y="334"/>
                    </a:lnTo>
                    <a:lnTo>
                      <a:pt x="1" y="306"/>
                    </a:lnTo>
                    <a:lnTo>
                      <a:pt x="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6" name="Rectangle 300"/>
              <p:cNvSpPr>
                <a:spLocks noChangeArrowheads="1"/>
              </p:cNvSpPr>
              <p:nvPr/>
            </p:nvSpPr>
            <p:spPr bwMode="auto">
              <a:xfrm>
                <a:off x="1774" y="2243"/>
                <a:ext cx="52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67" name="Rectangle 301"/>
              <p:cNvSpPr>
                <a:spLocks noChangeArrowheads="1"/>
              </p:cNvSpPr>
              <p:nvPr/>
            </p:nvSpPr>
            <p:spPr bwMode="auto">
              <a:xfrm>
                <a:off x="1884" y="2198"/>
                <a:ext cx="56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68" name="Rectangle 302"/>
              <p:cNvSpPr>
                <a:spLocks noChangeArrowheads="1"/>
              </p:cNvSpPr>
              <p:nvPr/>
            </p:nvSpPr>
            <p:spPr bwMode="auto">
              <a:xfrm>
                <a:off x="2198" y="2287"/>
                <a:ext cx="45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69" name="Freeform 303"/>
              <p:cNvSpPr>
                <a:spLocks/>
              </p:cNvSpPr>
              <p:nvPr/>
            </p:nvSpPr>
            <p:spPr bwMode="auto">
              <a:xfrm>
                <a:off x="1988" y="1713"/>
                <a:ext cx="622" cy="462"/>
              </a:xfrm>
              <a:custGeom>
                <a:avLst/>
                <a:gdLst>
                  <a:gd name="T0" fmla="*/ 122 w 1243"/>
                  <a:gd name="T1" fmla="*/ 0 h 925"/>
                  <a:gd name="T2" fmla="*/ 0 w 1243"/>
                  <a:gd name="T3" fmla="*/ 0 h 925"/>
                  <a:gd name="T4" fmla="*/ 0 w 1243"/>
                  <a:gd name="T5" fmla="*/ 231 h 925"/>
                  <a:gd name="T6" fmla="*/ 310 w 1243"/>
                  <a:gd name="T7" fmla="*/ 231 h 925"/>
                  <a:gd name="T8" fmla="*/ 311 w 1243"/>
                  <a:gd name="T9" fmla="*/ 103 h 925"/>
                  <a:gd name="T10" fmla="*/ 122 w 1243"/>
                  <a:gd name="T11" fmla="*/ 103 h 925"/>
                  <a:gd name="T12" fmla="*/ 122 w 1243"/>
                  <a:gd name="T13" fmla="*/ 0 h 9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925">
                    <a:moveTo>
                      <a:pt x="487" y="0"/>
                    </a:moveTo>
                    <a:lnTo>
                      <a:pt x="0" y="2"/>
                    </a:lnTo>
                    <a:lnTo>
                      <a:pt x="0" y="925"/>
                    </a:lnTo>
                    <a:lnTo>
                      <a:pt x="1238" y="925"/>
                    </a:lnTo>
                    <a:lnTo>
                      <a:pt x="1243" y="415"/>
                    </a:lnTo>
                    <a:lnTo>
                      <a:pt x="487" y="415"/>
                    </a:lnTo>
                    <a:lnTo>
                      <a:pt x="4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0" name="Freeform 304"/>
              <p:cNvSpPr>
                <a:spLocks/>
              </p:cNvSpPr>
              <p:nvPr/>
            </p:nvSpPr>
            <p:spPr bwMode="auto">
              <a:xfrm>
                <a:off x="2232" y="1941"/>
                <a:ext cx="358" cy="214"/>
              </a:xfrm>
              <a:custGeom>
                <a:avLst/>
                <a:gdLst>
                  <a:gd name="T0" fmla="*/ 118 w 715"/>
                  <a:gd name="T1" fmla="*/ 47 h 428"/>
                  <a:gd name="T2" fmla="*/ 118 w 715"/>
                  <a:gd name="T3" fmla="*/ 107 h 428"/>
                  <a:gd name="T4" fmla="*/ 179 w 715"/>
                  <a:gd name="T5" fmla="*/ 107 h 428"/>
                  <a:gd name="T6" fmla="*/ 179 w 715"/>
                  <a:gd name="T7" fmla="*/ 0 h 428"/>
                  <a:gd name="T8" fmla="*/ 0 w 715"/>
                  <a:gd name="T9" fmla="*/ 0 h 428"/>
                  <a:gd name="T10" fmla="*/ 0 w 715"/>
                  <a:gd name="T11" fmla="*/ 47 h 428"/>
                  <a:gd name="T12" fmla="*/ 118 w 715"/>
                  <a:gd name="T13" fmla="*/ 47 h 4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5" h="428">
                    <a:moveTo>
                      <a:pt x="471" y="185"/>
                    </a:moveTo>
                    <a:lnTo>
                      <a:pt x="471" y="428"/>
                    </a:lnTo>
                    <a:lnTo>
                      <a:pt x="715" y="428"/>
                    </a:lnTo>
                    <a:lnTo>
                      <a:pt x="715" y="0"/>
                    </a:lnTo>
                    <a:lnTo>
                      <a:pt x="0" y="0"/>
                    </a:lnTo>
                    <a:lnTo>
                      <a:pt x="0" y="185"/>
                    </a:lnTo>
                    <a:lnTo>
                      <a:pt x="471"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1" name="Freeform 305"/>
              <p:cNvSpPr>
                <a:spLocks/>
              </p:cNvSpPr>
              <p:nvPr/>
            </p:nvSpPr>
            <p:spPr bwMode="auto">
              <a:xfrm>
                <a:off x="2619" y="1968"/>
                <a:ext cx="168" cy="248"/>
              </a:xfrm>
              <a:custGeom>
                <a:avLst/>
                <a:gdLst>
                  <a:gd name="T0" fmla="*/ 84 w 335"/>
                  <a:gd name="T1" fmla="*/ 42 h 495"/>
                  <a:gd name="T2" fmla="*/ 84 w 335"/>
                  <a:gd name="T3" fmla="*/ 38 h 495"/>
                  <a:gd name="T4" fmla="*/ 83 w 335"/>
                  <a:gd name="T5" fmla="*/ 34 h 495"/>
                  <a:gd name="T6" fmla="*/ 82 w 335"/>
                  <a:gd name="T7" fmla="*/ 30 h 495"/>
                  <a:gd name="T8" fmla="*/ 81 w 335"/>
                  <a:gd name="T9" fmla="*/ 26 h 495"/>
                  <a:gd name="T10" fmla="*/ 79 w 335"/>
                  <a:gd name="T11" fmla="*/ 23 h 495"/>
                  <a:gd name="T12" fmla="*/ 77 w 335"/>
                  <a:gd name="T13" fmla="*/ 19 h 495"/>
                  <a:gd name="T14" fmla="*/ 75 w 335"/>
                  <a:gd name="T15" fmla="*/ 16 h 495"/>
                  <a:gd name="T16" fmla="*/ 72 w 335"/>
                  <a:gd name="T17" fmla="*/ 13 h 495"/>
                  <a:gd name="T18" fmla="*/ 69 w 335"/>
                  <a:gd name="T19" fmla="*/ 10 h 495"/>
                  <a:gd name="T20" fmla="*/ 65 w 335"/>
                  <a:gd name="T21" fmla="*/ 7 h 495"/>
                  <a:gd name="T22" fmla="*/ 62 w 335"/>
                  <a:gd name="T23" fmla="*/ 5 h 495"/>
                  <a:gd name="T24" fmla="*/ 58 w 335"/>
                  <a:gd name="T25" fmla="*/ 3 h 495"/>
                  <a:gd name="T26" fmla="*/ 54 w 335"/>
                  <a:gd name="T27" fmla="*/ 2 h 495"/>
                  <a:gd name="T28" fmla="*/ 51 w 335"/>
                  <a:gd name="T29" fmla="*/ 1 h 495"/>
                  <a:gd name="T30" fmla="*/ 46 w 335"/>
                  <a:gd name="T31" fmla="*/ 1 h 495"/>
                  <a:gd name="T32" fmla="*/ 42 w 335"/>
                  <a:gd name="T33" fmla="*/ 0 h 495"/>
                  <a:gd name="T34" fmla="*/ 34 w 335"/>
                  <a:gd name="T35" fmla="*/ 1 h 495"/>
                  <a:gd name="T36" fmla="*/ 26 w 335"/>
                  <a:gd name="T37" fmla="*/ 3 h 495"/>
                  <a:gd name="T38" fmla="*/ 19 w 335"/>
                  <a:gd name="T39" fmla="*/ 8 h 495"/>
                  <a:gd name="T40" fmla="*/ 13 w 335"/>
                  <a:gd name="T41" fmla="*/ 13 h 495"/>
                  <a:gd name="T42" fmla="*/ 8 w 335"/>
                  <a:gd name="T43" fmla="*/ 19 h 495"/>
                  <a:gd name="T44" fmla="*/ 4 w 335"/>
                  <a:gd name="T45" fmla="*/ 26 h 495"/>
                  <a:gd name="T46" fmla="*/ 1 w 335"/>
                  <a:gd name="T47" fmla="*/ 34 h 495"/>
                  <a:gd name="T48" fmla="*/ 0 w 335"/>
                  <a:gd name="T49" fmla="*/ 42 h 495"/>
                  <a:gd name="T50" fmla="*/ 1 w 335"/>
                  <a:gd name="T51" fmla="*/ 46 h 495"/>
                  <a:gd name="T52" fmla="*/ 1 w 335"/>
                  <a:gd name="T53" fmla="*/ 50 h 495"/>
                  <a:gd name="T54" fmla="*/ 2 w 335"/>
                  <a:gd name="T55" fmla="*/ 54 h 495"/>
                  <a:gd name="T56" fmla="*/ 4 w 335"/>
                  <a:gd name="T57" fmla="*/ 58 h 495"/>
                  <a:gd name="T58" fmla="*/ 5 w 335"/>
                  <a:gd name="T59" fmla="*/ 62 h 495"/>
                  <a:gd name="T60" fmla="*/ 7 w 335"/>
                  <a:gd name="T61" fmla="*/ 65 h 495"/>
                  <a:gd name="T62" fmla="*/ 10 w 335"/>
                  <a:gd name="T63" fmla="*/ 69 h 495"/>
                  <a:gd name="T64" fmla="*/ 12 w 335"/>
                  <a:gd name="T65" fmla="*/ 72 h 495"/>
                  <a:gd name="T66" fmla="*/ 15 w 335"/>
                  <a:gd name="T67" fmla="*/ 74 h 495"/>
                  <a:gd name="T68" fmla="*/ 18 w 335"/>
                  <a:gd name="T69" fmla="*/ 76 h 495"/>
                  <a:gd name="T70" fmla="*/ 21 w 335"/>
                  <a:gd name="T71" fmla="*/ 78 h 495"/>
                  <a:gd name="T72" fmla="*/ 24 w 335"/>
                  <a:gd name="T73" fmla="*/ 80 h 495"/>
                  <a:gd name="T74" fmla="*/ 27 w 335"/>
                  <a:gd name="T75" fmla="*/ 81 h 495"/>
                  <a:gd name="T76" fmla="*/ 30 w 335"/>
                  <a:gd name="T77" fmla="*/ 82 h 495"/>
                  <a:gd name="T78" fmla="*/ 33 w 335"/>
                  <a:gd name="T79" fmla="*/ 83 h 495"/>
                  <a:gd name="T80" fmla="*/ 37 w 335"/>
                  <a:gd name="T81" fmla="*/ 84 h 495"/>
                  <a:gd name="T82" fmla="*/ 37 w 335"/>
                  <a:gd name="T83" fmla="*/ 124 h 495"/>
                  <a:gd name="T84" fmla="*/ 46 w 335"/>
                  <a:gd name="T85" fmla="*/ 124 h 495"/>
                  <a:gd name="T86" fmla="*/ 46 w 335"/>
                  <a:gd name="T87" fmla="*/ 84 h 495"/>
                  <a:gd name="T88" fmla="*/ 49 w 335"/>
                  <a:gd name="T89" fmla="*/ 84 h 495"/>
                  <a:gd name="T90" fmla="*/ 53 w 335"/>
                  <a:gd name="T91" fmla="*/ 83 h 495"/>
                  <a:gd name="T92" fmla="*/ 56 w 335"/>
                  <a:gd name="T93" fmla="*/ 82 h 495"/>
                  <a:gd name="T94" fmla="*/ 60 w 335"/>
                  <a:gd name="T95" fmla="*/ 80 h 495"/>
                  <a:gd name="T96" fmla="*/ 63 w 335"/>
                  <a:gd name="T97" fmla="*/ 79 h 495"/>
                  <a:gd name="T98" fmla="*/ 66 w 335"/>
                  <a:gd name="T99" fmla="*/ 77 h 495"/>
                  <a:gd name="T100" fmla="*/ 69 w 335"/>
                  <a:gd name="T101" fmla="*/ 74 h 495"/>
                  <a:gd name="T102" fmla="*/ 72 w 335"/>
                  <a:gd name="T103" fmla="*/ 72 h 495"/>
                  <a:gd name="T104" fmla="*/ 75 w 335"/>
                  <a:gd name="T105" fmla="*/ 69 h 495"/>
                  <a:gd name="T106" fmla="*/ 77 w 335"/>
                  <a:gd name="T107" fmla="*/ 65 h 495"/>
                  <a:gd name="T108" fmla="*/ 79 w 335"/>
                  <a:gd name="T109" fmla="*/ 62 h 495"/>
                  <a:gd name="T110" fmla="*/ 81 w 335"/>
                  <a:gd name="T111" fmla="*/ 58 h 495"/>
                  <a:gd name="T112" fmla="*/ 82 w 335"/>
                  <a:gd name="T113" fmla="*/ 54 h 495"/>
                  <a:gd name="T114" fmla="*/ 83 w 335"/>
                  <a:gd name="T115" fmla="*/ 50 h 495"/>
                  <a:gd name="T116" fmla="*/ 84 w 335"/>
                  <a:gd name="T117" fmla="*/ 46 h 495"/>
                  <a:gd name="T118" fmla="*/ 84 w 335"/>
                  <a:gd name="T119" fmla="*/ 42 h 4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5" h="495">
                    <a:moveTo>
                      <a:pt x="335" y="168"/>
                    </a:moveTo>
                    <a:lnTo>
                      <a:pt x="334" y="151"/>
                    </a:lnTo>
                    <a:lnTo>
                      <a:pt x="332" y="135"/>
                    </a:lnTo>
                    <a:lnTo>
                      <a:pt x="328" y="118"/>
                    </a:lnTo>
                    <a:lnTo>
                      <a:pt x="323" y="103"/>
                    </a:lnTo>
                    <a:lnTo>
                      <a:pt x="315" y="89"/>
                    </a:lnTo>
                    <a:lnTo>
                      <a:pt x="307" y="75"/>
                    </a:lnTo>
                    <a:lnTo>
                      <a:pt x="297" y="62"/>
                    </a:lnTo>
                    <a:lnTo>
                      <a:pt x="286" y="49"/>
                    </a:lnTo>
                    <a:lnTo>
                      <a:pt x="273" y="38"/>
                    </a:lnTo>
                    <a:lnTo>
                      <a:pt x="260" y="27"/>
                    </a:lnTo>
                    <a:lnTo>
                      <a:pt x="245" y="19"/>
                    </a:lnTo>
                    <a:lnTo>
                      <a:pt x="232" y="12"/>
                    </a:lnTo>
                    <a:lnTo>
                      <a:pt x="216" y="7"/>
                    </a:lnTo>
                    <a:lnTo>
                      <a:pt x="201" y="3"/>
                    </a:lnTo>
                    <a:lnTo>
                      <a:pt x="183" y="1"/>
                    </a:lnTo>
                    <a:lnTo>
                      <a:pt x="167" y="0"/>
                    </a:lnTo>
                    <a:lnTo>
                      <a:pt x="134" y="3"/>
                    </a:lnTo>
                    <a:lnTo>
                      <a:pt x="103" y="12"/>
                    </a:lnTo>
                    <a:lnTo>
                      <a:pt x="74" y="29"/>
                    </a:lnTo>
                    <a:lnTo>
                      <a:pt x="50" y="49"/>
                    </a:lnTo>
                    <a:lnTo>
                      <a:pt x="29" y="74"/>
                    </a:lnTo>
                    <a:lnTo>
                      <a:pt x="13" y="102"/>
                    </a:lnTo>
                    <a:lnTo>
                      <a:pt x="4" y="133"/>
                    </a:lnTo>
                    <a:lnTo>
                      <a:pt x="0" y="168"/>
                    </a:lnTo>
                    <a:lnTo>
                      <a:pt x="1" y="184"/>
                    </a:lnTo>
                    <a:lnTo>
                      <a:pt x="4" y="200"/>
                    </a:lnTo>
                    <a:lnTo>
                      <a:pt x="7" y="216"/>
                    </a:lnTo>
                    <a:lnTo>
                      <a:pt x="13" y="231"/>
                    </a:lnTo>
                    <a:lnTo>
                      <a:pt x="20" y="246"/>
                    </a:lnTo>
                    <a:lnTo>
                      <a:pt x="28" y="260"/>
                    </a:lnTo>
                    <a:lnTo>
                      <a:pt x="37" y="273"/>
                    </a:lnTo>
                    <a:lnTo>
                      <a:pt x="48" y="286"/>
                    </a:lnTo>
                    <a:lnTo>
                      <a:pt x="59" y="295"/>
                    </a:lnTo>
                    <a:lnTo>
                      <a:pt x="69" y="304"/>
                    </a:lnTo>
                    <a:lnTo>
                      <a:pt x="81" y="311"/>
                    </a:lnTo>
                    <a:lnTo>
                      <a:pt x="93" y="318"/>
                    </a:lnTo>
                    <a:lnTo>
                      <a:pt x="105" y="324"/>
                    </a:lnTo>
                    <a:lnTo>
                      <a:pt x="119" y="328"/>
                    </a:lnTo>
                    <a:lnTo>
                      <a:pt x="131" y="332"/>
                    </a:lnTo>
                    <a:lnTo>
                      <a:pt x="145" y="334"/>
                    </a:lnTo>
                    <a:lnTo>
                      <a:pt x="145" y="495"/>
                    </a:lnTo>
                    <a:lnTo>
                      <a:pt x="181" y="495"/>
                    </a:lnTo>
                    <a:lnTo>
                      <a:pt x="181" y="334"/>
                    </a:lnTo>
                    <a:lnTo>
                      <a:pt x="196" y="333"/>
                    </a:lnTo>
                    <a:lnTo>
                      <a:pt x="210" y="329"/>
                    </a:lnTo>
                    <a:lnTo>
                      <a:pt x="224" y="325"/>
                    </a:lnTo>
                    <a:lnTo>
                      <a:pt x="237" y="320"/>
                    </a:lnTo>
                    <a:lnTo>
                      <a:pt x="250" y="313"/>
                    </a:lnTo>
                    <a:lnTo>
                      <a:pt x="263" y="305"/>
                    </a:lnTo>
                    <a:lnTo>
                      <a:pt x="274" y="296"/>
                    </a:lnTo>
                    <a:lnTo>
                      <a:pt x="286" y="286"/>
                    </a:lnTo>
                    <a:lnTo>
                      <a:pt x="297" y="273"/>
                    </a:lnTo>
                    <a:lnTo>
                      <a:pt x="307" y="260"/>
                    </a:lnTo>
                    <a:lnTo>
                      <a:pt x="315" y="246"/>
                    </a:lnTo>
                    <a:lnTo>
                      <a:pt x="323" y="231"/>
                    </a:lnTo>
                    <a:lnTo>
                      <a:pt x="328" y="216"/>
                    </a:lnTo>
                    <a:lnTo>
                      <a:pt x="332" y="200"/>
                    </a:lnTo>
                    <a:lnTo>
                      <a:pt x="334" y="184"/>
                    </a:lnTo>
                    <a:lnTo>
                      <a:pt x="335"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2" name="Freeform 306"/>
              <p:cNvSpPr>
                <a:spLocks/>
              </p:cNvSpPr>
              <p:nvPr/>
            </p:nvSpPr>
            <p:spPr bwMode="auto">
              <a:xfrm>
                <a:off x="2639" y="1988"/>
                <a:ext cx="127" cy="127"/>
              </a:xfrm>
              <a:custGeom>
                <a:avLst/>
                <a:gdLst>
                  <a:gd name="T0" fmla="*/ 0 w 254"/>
                  <a:gd name="T1" fmla="*/ 32 h 255"/>
                  <a:gd name="T2" fmla="*/ 1 w 254"/>
                  <a:gd name="T3" fmla="*/ 28 h 255"/>
                  <a:gd name="T4" fmla="*/ 1 w 254"/>
                  <a:gd name="T5" fmla="*/ 25 h 255"/>
                  <a:gd name="T6" fmla="*/ 2 w 254"/>
                  <a:gd name="T7" fmla="*/ 22 h 255"/>
                  <a:gd name="T8" fmla="*/ 3 w 254"/>
                  <a:gd name="T9" fmla="*/ 19 h 255"/>
                  <a:gd name="T10" fmla="*/ 4 w 254"/>
                  <a:gd name="T11" fmla="*/ 17 h 255"/>
                  <a:gd name="T12" fmla="*/ 6 w 254"/>
                  <a:gd name="T13" fmla="*/ 14 h 255"/>
                  <a:gd name="T14" fmla="*/ 8 w 254"/>
                  <a:gd name="T15" fmla="*/ 11 h 255"/>
                  <a:gd name="T16" fmla="*/ 10 w 254"/>
                  <a:gd name="T17" fmla="*/ 9 h 255"/>
                  <a:gd name="T18" fmla="*/ 12 w 254"/>
                  <a:gd name="T19" fmla="*/ 7 h 255"/>
                  <a:gd name="T20" fmla="*/ 15 w 254"/>
                  <a:gd name="T21" fmla="*/ 5 h 255"/>
                  <a:gd name="T22" fmla="*/ 17 w 254"/>
                  <a:gd name="T23" fmla="*/ 3 h 255"/>
                  <a:gd name="T24" fmla="*/ 20 w 254"/>
                  <a:gd name="T25" fmla="*/ 2 h 255"/>
                  <a:gd name="T26" fmla="*/ 23 w 254"/>
                  <a:gd name="T27" fmla="*/ 1 h 255"/>
                  <a:gd name="T28" fmla="*/ 26 w 254"/>
                  <a:gd name="T29" fmla="*/ 0 h 255"/>
                  <a:gd name="T30" fmla="*/ 29 w 254"/>
                  <a:gd name="T31" fmla="*/ 0 h 255"/>
                  <a:gd name="T32" fmla="*/ 32 w 254"/>
                  <a:gd name="T33" fmla="*/ 0 h 255"/>
                  <a:gd name="T34" fmla="*/ 35 w 254"/>
                  <a:gd name="T35" fmla="*/ 0 h 255"/>
                  <a:gd name="T36" fmla="*/ 38 w 254"/>
                  <a:gd name="T37" fmla="*/ 0 h 255"/>
                  <a:gd name="T38" fmla="*/ 41 w 254"/>
                  <a:gd name="T39" fmla="*/ 1 h 255"/>
                  <a:gd name="T40" fmla="*/ 44 w 254"/>
                  <a:gd name="T41" fmla="*/ 2 h 255"/>
                  <a:gd name="T42" fmla="*/ 47 w 254"/>
                  <a:gd name="T43" fmla="*/ 3 h 255"/>
                  <a:gd name="T44" fmla="*/ 50 w 254"/>
                  <a:gd name="T45" fmla="*/ 5 h 255"/>
                  <a:gd name="T46" fmla="*/ 52 w 254"/>
                  <a:gd name="T47" fmla="*/ 7 h 255"/>
                  <a:gd name="T48" fmla="*/ 55 w 254"/>
                  <a:gd name="T49" fmla="*/ 9 h 255"/>
                  <a:gd name="T50" fmla="*/ 57 w 254"/>
                  <a:gd name="T51" fmla="*/ 11 h 255"/>
                  <a:gd name="T52" fmla="*/ 59 w 254"/>
                  <a:gd name="T53" fmla="*/ 14 h 255"/>
                  <a:gd name="T54" fmla="*/ 60 w 254"/>
                  <a:gd name="T55" fmla="*/ 17 h 255"/>
                  <a:gd name="T56" fmla="*/ 62 w 254"/>
                  <a:gd name="T57" fmla="*/ 19 h 255"/>
                  <a:gd name="T58" fmla="*/ 62 w 254"/>
                  <a:gd name="T59" fmla="*/ 22 h 255"/>
                  <a:gd name="T60" fmla="*/ 63 w 254"/>
                  <a:gd name="T61" fmla="*/ 25 h 255"/>
                  <a:gd name="T62" fmla="*/ 64 w 254"/>
                  <a:gd name="T63" fmla="*/ 28 h 255"/>
                  <a:gd name="T64" fmla="*/ 64 w 254"/>
                  <a:gd name="T65" fmla="*/ 32 h 255"/>
                  <a:gd name="T66" fmla="*/ 63 w 254"/>
                  <a:gd name="T67" fmla="*/ 38 h 255"/>
                  <a:gd name="T68" fmla="*/ 61 w 254"/>
                  <a:gd name="T69" fmla="*/ 44 h 255"/>
                  <a:gd name="T70" fmla="*/ 58 w 254"/>
                  <a:gd name="T71" fmla="*/ 49 h 255"/>
                  <a:gd name="T72" fmla="*/ 55 w 254"/>
                  <a:gd name="T73" fmla="*/ 54 h 255"/>
                  <a:gd name="T74" fmla="*/ 50 w 254"/>
                  <a:gd name="T75" fmla="*/ 58 h 255"/>
                  <a:gd name="T76" fmla="*/ 45 w 254"/>
                  <a:gd name="T77" fmla="*/ 61 h 255"/>
                  <a:gd name="T78" fmla="*/ 38 w 254"/>
                  <a:gd name="T79" fmla="*/ 63 h 255"/>
                  <a:gd name="T80" fmla="*/ 32 w 254"/>
                  <a:gd name="T81" fmla="*/ 63 h 255"/>
                  <a:gd name="T82" fmla="*/ 29 w 254"/>
                  <a:gd name="T83" fmla="*/ 63 h 255"/>
                  <a:gd name="T84" fmla="*/ 26 w 254"/>
                  <a:gd name="T85" fmla="*/ 63 h 255"/>
                  <a:gd name="T86" fmla="*/ 23 w 254"/>
                  <a:gd name="T87" fmla="*/ 62 h 255"/>
                  <a:gd name="T88" fmla="*/ 20 w 254"/>
                  <a:gd name="T89" fmla="*/ 61 h 255"/>
                  <a:gd name="T90" fmla="*/ 17 w 254"/>
                  <a:gd name="T91" fmla="*/ 60 h 255"/>
                  <a:gd name="T92" fmla="*/ 15 w 254"/>
                  <a:gd name="T93" fmla="*/ 58 h 255"/>
                  <a:gd name="T94" fmla="*/ 12 w 254"/>
                  <a:gd name="T95" fmla="*/ 56 h 255"/>
                  <a:gd name="T96" fmla="*/ 10 w 254"/>
                  <a:gd name="T97" fmla="*/ 54 h 255"/>
                  <a:gd name="T98" fmla="*/ 8 w 254"/>
                  <a:gd name="T99" fmla="*/ 52 h 255"/>
                  <a:gd name="T100" fmla="*/ 6 w 254"/>
                  <a:gd name="T101" fmla="*/ 49 h 255"/>
                  <a:gd name="T102" fmla="*/ 4 w 254"/>
                  <a:gd name="T103" fmla="*/ 47 h 255"/>
                  <a:gd name="T104" fmla="*/ 3 w 254"/>
                  <a:gd name="T105" fmla="*/ 44 h 255"/>
                  <a:gd name="T106" fmla="*/ 2 w 254"/>
                  <a:gd name="T107" fmla="*/ 41 h 255"/>
                  <a:gd name="T108" fmla="*/ 1 w 254"/>
                  <a:gd name="T109" fmla="*/ 38 h 255"/>
                  <a:gd name="T110" fmla="*/ 1 w 254"/>
                  <a:gd name="T111" fmla="*/ 35 h 255"/>
                  <a:gd name="T112" fmla="*/ 0 w 254"/>
                  <a:gd name="T113" fmla="*/ 32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255">
                    <a:moveTo>
                      <a:pt x="0" y="128"/>
                    </a:moveTo>
                    <a:lnTo>
                      <a:pt x="2" y="115"/>
                    </a:lnTo>
                    <a:lnTo>
                      <a:pt x="3" y="103"/>
                    </a:lnTo>
                    <a:lnTo>
                      <a:pt x="6" y="90"/>
                    </a:lnTo>
                    <a:lnTo>
                      <a:pt x="10" y="78"/>
                    </a:lnTo>
                    <a:lnTo>
                      <a:pt x="15" y="68"/>
                    </a:lnTo>
                    <a:lnTo>
                      <a:pt x="21" y="57"/>
                    </a:lnTo>
                    <a:lnTo>
                      <a:pt x="29" y="47"/>
                    </a:lnTo>
                    <a:lnTo>
                      <a:pt x="37" y="38"/>
                    </a:lnTo>
                    <a:lnTo>
                      <a:pt x="47" y="30"/>
                    </a:lnTo>
                    <a:lnTo>
                      <a:pt x="57" y="22"/>
                    </a:lnTo>
                    <a:lnTo>
                      <a:pt x="67" y="15"/>
                    </a:lnTo>
                    <a:lnTo>
                      <a:pt x="79" y="10"/>
                    </a:lnTo>
                    <a:lnTo>
                      <a:pt x="90" y="6"/>
                    </a:lnTo>
                    <a:lnTo>
                      <a:pt x="103" y="2"/>
                    </a:lnTo>
                    <a:lnTo>
                      <a:pt x="114" y="1"/>
                    </a:lnTo>
                    <a:lnTo>
                      <a:pt x="127" y="0"/>
                    </a:lnTo>
                    <a:lnTo>
                      <a:pt x="140" y="1"/>
                    </a:lnTo>
                    <a:lnTo>
                      <a:pt x="151" y="2"/>
                    </a:lnTo>
                    <a:lnTo>
                      <a:pt x="164" y="6"/>
                    </a:lnTo>
                    <a:lnTo>
                      <a:pt x="176" y="10"/>
                    </a:lnTo>
                    <a:lnTo>
                      <a:pt x="187" y="15"/>
                    </a:lnTo>
                    <a:lnTo>
                      <a:pt x="197" y="22"/>
                    </a:lnTo>
                    <a:lnTo>
                      <a:pt x="208" y="30"/>
                    </a:lnTo>
                    <a:lnTo>
                      <a:pt x="217" y="38"/>
                    </a:lnTo>
                    <a:lnTo>
                      <a:pt x="225" y="47"/>
                    </a:lnTo>
                    <a:lnTo>
                      <a:pt x="233" y="57"/>
                    </a:lnTo>
                    <a:lnTo>
                      <a:pt x="239" y="68"/>
                    </a:lnTo>
                    <a:lnTo>
                      <a:pt x="245" y="78"/>
                    </a:lnTo>
                    <a:lnTo>
                      <a:pt x="248" y="90"/>
                    </a:lnTo>
                    <a:lnTo>
                      <a:pt x="252" y="103"/>
                    </a:lnTo>
                    <a:lnTo>
                      <a:pt x="253" y="115"/>
                    </a:lnTo>
                    <a:lnTo>
                      <a:pt x="254" y="128"/>
                    </a:lnTo>
                    <a:lnTo>
                      <a:pt x="252" y="153"/>
                    </a:lnTo>
                    <a:lnTo>
                      <a:pt x="243" y="176"/>
                    </a:lnTo>
                    <a:lnTo>
                      <a:pt x="232" y="198"/>
                    </a:lnTo>
                    <a:lnTo>
                      <a:pt x="217" y="217"/>
                    </a:lnTo>
                    <a:lnTo>
                      <a:pt x="199" y="233"/>
                    </a:lnTo>
                    <a:lnTo>
                      <a:pt x="177" y="244"/>
                    </a:lnTo>
                    <a:lnTo>
                      <a:pt x="152" y="252"/>
                    </a:lnTo>
                    <a:lnTo>
                      <a:pt x="127" y="255"/>
                    </a:lnTo>
                    <a:lnTo>
                      <a:pt x="114" y="254"/>
                    </a:lnTo>
                    <a:lnTo>
                      <a:pt x="103" y="252"/>
                    </a:lnTo>
                    <a:lnTo>
                      <a:pt x="90" y="249"/>
                    </a:lnTo>
                    <a:lnTo>
                      <a:pt x="79" y="244"/>
                    </a:lnTo>
                    <a:lnTo>
                      <a:pt x="67" y="240"/>
                    </a:lnTo>
                    <a:lnTo>
                      <a:pt x="57" y="233"/>
                    </a:lnTo>
                    <a:lnTo>
                      <a:pt x="47" y="226"/>
                    </a:lnTo>
                    <a:lnTo>
                      <a:pt x="37" y="218"/>
                    </a:lnTo>
                    <a:lnTo>
                      <a:pt x="29" y="209"/>
                    </a:lnTo>
                    <a:lnTo>
                      <a:pt x="21" y="198"/>
                    </a:lnTo>
                    <a:lnTo>
                      <a:pt x="15" y="188"/>
                    </a:lnTo>
                    <a:lnTo>
                      <a:pt x="10" y="176"/>
                    </a:lnTo>
                    <a:lnTo>
                      <a:pt x="6" y="165"/>
                    </a:lnTo>
                    <a:lnTo>
                      <a:pt x="3" y="152"/>
                    </a:lnTo>
                    <a:lnTo>
                      <a:pt x="2" y="141"/>
                    </a:lnTo>
                    <a:lnTo>
                      <a:pt x="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3" name="Freeform 307"/>
              <p:cNvSpPr>
                <a:spLocks/>
              </p:cNvSpPr>
              <p:nvPr/>
            </p:nvSpPr>
            <p:spPr bwMode="auto">
              <a:xfrm>
                <a:off x="2480" y="1849"/>
                <a:ext cx="230" cy="368"/>
              </a:xfrm>
              <a:custGeom>
                <a:avLst/>
                <a:gdLst>
                  <a:gd name="T0" fmla="*/ 115 w 461"/>
                  <a:gd name="T1" fmla="*/ 52 h 736"/>
                  <a:gd name="T2" fmla="*/ 112 w 461"/>
                  <a:gd name="T3" fmla="*/ 41 h 736"/>
                  <a:gd name="T4" fmla="*/ 108 w 461"/>
                  <a:gd name="T5" fmla="*/ 31 h 736"/>
                  <a:gd name="T6" fmla="*/ 102 w 461"/>
                  <a:gd name="T7" fmla="*/ 22 h 736"/>
                  <a:gd name="T8" fmla="*/ 94 w 461"/>
                  <a:gd name="T9" fmla="*/ 14 h 736"/>
                  <a:gd name="T10" fmla="*/ 84 w 461"/>
                  <a:gd name="T11" fmla="*/ 7 h 736"/>
                  <a:gd name="T12" fmla="*/ 74 w 461"/>
                  <a:gd name="T13" fmla="*/ 3 h 736"/>
                  <a:gd name="T14" fmla="*/ 63 w 461"/>
                  <a:gd name="T15" fmla="*/ 1 h 736"/>
                  <a:gd name="T16" fmla="*/ 52 w 461"/>
                  <a:gd name="T17" fmla="*/ 1 h 736"/>
                  <a:gd name="T18" fmla="*/ 40 w 461"/>
                  <a:gd name="T19" fmla="*/ 3 h 736"/>
                  <a:gd name="T20" fmla="*/ 30 w 461"/>
                  <a:gd name="T21" fmla="*/ 7 h 736"/>
                  <a:gd name="T22" fmla="*/ 21 w 461"/>
                  <a:gd name="T23" fmla="*/ 14 h 736"/>
                  <a:gd name="T24" fmla="*/ 13 w 461"/>
                  <a:gd name="T25" fmla="*/ 21 h 736"/>
                  <a:gd name="T26" fmla="*/ 7 w 461"/>
                  <a:gd name="T27" fmla="*/ 31 h 736"/>
                  <a:gd name="T28" fmla="*/ 2 w 461"/>
                  <a:gd name="T29" fmla="*/ 41 h 736"/>
                  <a:gd name="T30" fmla="*/ 0 w 461"/>
                  <a:gd name="T31" fmla="*/ 52 h 736"/>
                  <a:gd name="T32" fmla="*/ 0 w 461"/>
                  <a:gd name="T33" fmla="*/ 64 h 736"/>
                  <a:gd name="T34" fmla="*/ 2 w 461"/>
                  <a:gd name="T35" fmla="*/ 75 h 736"/>
                  <a:gd name="T36" fmla="*/ 7 w 461"/>
                  <a:gd name="T37" fmla="*/ 85 h 736"/>
                  <a:gd name="T38" fmla="*/ 13 w 461"/>
                  <a:gd name="T39" fmla="*/ 94 h 736"/>
                  <a:gd name="T40" fmla="*/ 21 w 461"/>
                  <a:gd name="T41" fmla="*/ 102 h 736"/>
                  <a:gd name="T42" fmla="*/ 29 w 461"/>
                  <a:gd name="T43" fmla="*/ 109 h 736"/>
                  <a:gd name="T44" fmla="*/ 39 w 461"/>
                  <a:gd name="T45" fmla="*/ 113 h 736"/>
                  <a:gd name="T46" fmla="*/ 50 w 461"/>
                  <a:gd name="T47" fmla="*/ 115 h 736"/>
                  <a:gd name="T48" fmla="*/ 55 w 461"/>
                  <a:gd name="T49" fmla="*/ 184 h 736"/>
                  <a:gd name="T50" fmla="*/ 64 w 461"/>
                  <a:gd name="T51" fmla="*/ 115 h 736"/>
                  <a:gd name="T52" fmla="*/ 73 w 461"/>
                  <a:gd name="T53" fmla="*/ 113 h 736"/>
                  <a:gd name="T54" fmla="*/ 82 w 461"/>
                  <a:gd name="T55" fmla="*/ 110 h 736"/>
                  <a:gd name="T56" fmla="*/ 90 w 461"/>
                  <a:gd name="T57" fmla="*/ 105 h 736"/>
                  <a:gd name="T58" fmla="*/ 98 w 461"/>
                  <a:gd name="T59" fmla="*/ 99 h 736"/>
                  <a:gd name="T60" fmla="*/ 105 w 461"/>
                  <a:gd name="T61" fmla="*/ 90 h 736"/>
                  <a:gd name="T62" fmla="*/ 111 w 461"/>
                  <a:gd name="T63" fmla="*/ 80 h 736"/>
                  <a:gd name="T64" fmla="*/ 114 w 461"/>
                  <a:gd name="T65" fmla="*/ 69 h 736"/>
                  <a:gd name="T66" fmla="*/ 115 w 461"/>
                  <a:gd name="T67" fmla="*/ 58 h 7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1" h="736">
                    <a:moveTo>
                      <a:pt x="461" y="231"/>
                    </a:moveTo>
                    <a:lnTo>
                      <a:pt x="460" y="208"/>
                    </a:lnTo>
                    <a:lnTo>
                      <a:pt x="456" y="186"/>
                    </a:lnTo>
                    <a:lnTo>
                      <a:pt x="451" y="164"/>
                    </a:lnTo>
                    <a:lnTo>
                      <a:pt x="444" y="142"/>
                    </a:lnTo>
                    <a:lnTo>
                      <a:pt x="433" y="123"/>
                    </a:lnTo>
                    <a:lnTo>
                      <a:pt x="422" y="103"/>
                    </a:lnTo>
                    <a:lnTo>
                      <a:pt x="408" y="86"/>
                    </a:lnTo>
                    <a:lnTo>
                      <a:pt x="393" y="68"/>
                    </a:lnTo>
                    <a:lnTo>
                      <a:pt x="376" y="53"/>
                    </a:lnTo>
                    <a:lnTo>
                      <a:pt x="359" y="40"/>
                    </a:lnTo>
                    <a:lnTo>
                      <a:pt x="339" y="28"/>
                    </a:lnTo>
                    <a:lnTo>
                      <a:pt x="319" y="18"/>
                    </a:lnTo>
                    <a:lnTo>
                      <a:pt x="298" y="11"/>
                    </a:lnTo>
                    <a:lnTo>
                      <a:pt x="276" y="5"/>
                    </a:lnTo>
                    <a:lnTo>
                      <a:pt x="254" y="2"/>
                    </a:lnTo>
                    <a:lnTo>
                      <a:pt x="231" y="0"/>
                    </a:lnTo>
                    <a:lnTo>
                      <a:pt x="208" y="2"/>
                    </a:lnTo>
                    <a:lnTo>
                      <a:pt x="185" y="5"/>
                    </a:lnTo>
                    <a:lnTo>
                      <a:pt x="163" y="11"/>
                    </a:lnTo>
                    <a:lnTo>
                      <a:pt x="141" y="19"/>
                    </a:lnTo>
                    <a:lnTo>
                      <a:pt x="121" y="28"/>
                    </a:lnTo>
                    <a:lnTo>
                      <a:pt x="102" y="40"/>
                    </a:lnTo>
                    <a:lnTo>
                      <a:pt x="84" y="53"/>
                    </a:lnTo>
                    <a:lnTo>
                      <a:pt x="68" y="68"/>
                    </a:lnTo>
                    <a:lnTo>
                      <a:pt x="53" y="84"/>
                    </a:lnTo>
                    <a:lnTo>
                      <a:pt x="40" y="102"/>
                    </a:lnTo>
                    <a:lnTo>
                      <a:pt x="28" y="121"/>
                    </a:lnTo>
                    <a:lnTo>
                      <a:pt x="19" y="141"/>
                    </a:lnTo>
                    <a:lnTo>
                      <a:pt x="11" y="163"/>
                    </a:lnTo>
                    <a:lnTo>
                      <a:pt x="5" y="185"/>
                    </a:lnTo>
                    <a:lnTo>
                      <a:pt x="2" y="208"/>
                    </a:lnTo>
                    <a:lnTo>
                      <a:pt x="0" y="231"/>
                    </a:lnTo>
                    <a:lnTo>
                      <a:pt x="2" y="254"/>
                    </a:lnTo>
                    <a:lnTo>
                      <a:pt x="5" y="276"/>
                    </a:lnTo>
                    <a:lnTo>
                      <a:pt x="11" y="298"/>
                    </a:lnTo>
                    <a:lnTo>
                      <a:pt x="18" y="318"/>
                    </a:lnTo>
                    <a:lnTo>
                      <a:pt x="28" y="339"/>
                    </a:lnTo>
                    <a:lnTo>
                      <a:pt x="40" y="359"/>
                    </a:lnTo>
                    <a:lnTo>
                      <a:pt x="53" y="376"/>
                    </a:lnTo>
                    <a:lnTo>
                      <a:pt x="68" y="393"/>
                    </a:lnTo>
                    <a:lnTo>
                      <a:pt x="84" y="408"/>
                    </a:lnTo>
                    <a:lnTo>
                      <a:pt x="102" y="421"/>
                    </a:lnTo>
                    <a:lnTo>
                      <a:pt x="119" y="433"/>
                    </a:lnTo>
                    <a:lnTo>
                      <a:pt x="139" y="442"/>
                    </a:lnTo>
                    <a:lnTo>
                      <a:pt x="158" y="450"/>
                    </a:lnTo>
                    <a:lnTo>
                      <a:pt x="179" y="456"/>
                    </a:lnTo>
                    <a:lnTo>
                      <a:pt x="200" y="459"/>
                    </a:lnTo>
                    <a:lnTo>
                      <a:pt x="222" y="461"/>
                    </a:lnTo>
                    <a:lnTo>
                      <a:pt x="222" y="736"/>
                    </a:lnTo>
                    <a:lnTo>
                      <a:pt x="258" y="736"/>
                    </a:lnTo>
                    <a:lnTo>
                      <a:pt x="258" y="459"/>
                    </a:lnTo>
                    <a:lnTo>
                      <a:pt x="277" y="456"/>
                    </a:lnTo>
                    <a:lnTo>
                      <a:pt x="295" y="452"/>
                    </a:lnTo>
                    <a:lnTo>
                      <a:pt x="314" y="445"/>
                    </a:lnTo>
                    <a:lnTo>
                      <a:pt x="331" y="438"/>
                    </a:lnTo>
                    <a:lnTo>
                      <a:pt x="348" y="429"/>
                    </a:lnTo>
                    <a:lnTo>
                      <a:pt x="363" y="419"/>
                    </a:lnTo>
                    <a:lnTo>
                      <a:pt x="379" y="407"/>
                    </a:lnTo>
                    <a:lnTo>
                      <a:pt x="393" y="393"/>
                    </a:lnTo>
                    <a:lnTo>
                      <a:pt x="408" y="376"/>
                    </a:lnTo>
                    <a:lnTo>
                      <a:pt x="422" y="359"/>
                    </a:lnTo>
                    <a:lnTo>
                      <a:pt x="433" y="339"/>
                    </a:lnTo>
                    <a:lnTo>
                      <a:pt x="444" y="318"/>
                    </a:lnTo>
                    <a:lnTo>
                      <a:pt x="451" y="298"/>
                    </a:lnTo>
                    <a:lnTo>
                      <a:pt x="456" y="276"/>
                    </a:lnTo>
                    <a:lnTo>
                      <a:pt x="460" y="254"/>
                    </a:lnTo>
                    <a:lnTo>
                      <a:pt x="461" y="2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4" name="Freeform 308"/>
              <p:cNvSpPr>
                <a:spLocks/>
              </p:cNvSpPr>
              <p:nvPr/>
            </p:nvSpPr>
            <p:spPr bwMode="auto">
              <a:xfrm>
                <a:off x="2500" y="1869"/>
                <a:ext cx="190" cy="191"/>
              </a:xfrm>
              <a:custGeom>
                <a:avLst/>
                <a:gdLst>
                  <a:gd name="T0" fmla="*/ 1 w 380"/>
                  <a:gd name="T1" fmla="*/ 43 h 380"/>
                  <a:gd name="T2" fmla="*/ 2 w 380"/>
                  <a:gd name="T3" fmla="*/ 34 h 380"/>
                  <a:gd name="T4" fmla="*/ 6 w 380"/>
                  <a:gd name="T5" fmla="*/ 26 h 380"/>
                  <a:gd name="T6" fmla="*/ 11 w 380"/>
                  <a:gd name="T7" fmla="*/ 18 h 380"/>
                  <a:gd name="T8" fmla="*/ 18 w 380"/>
                  <a:gd name="T9" fmla="*/ 11 h 380"/>
                  <a:gd name="T10" fmla="*/ 25 w 380"/>
                  <a:gd name="T11" fmla="*/ 6 h 380"/>
                  <a:gd name="T12" fmla="*/ 34 w 380"/>
                  <a:gd name="T13" fmla="*/ 2 h 380"/>
                  <a:gd name="T14" fmla="*/ 43 w 380"/>
                  <a:gd name="T15" fmla="*/ 1 h 380"/>
                  <a:gd name="T16" fmla="*/ 52 w 380"/>
                  <a:gd name="T17" fmla="*/ 1 h 380"/>
                  <a:gd name="T18" fmla="*/ 62 w 380"/>
                  <a:gd name="T19" fmla="*/ 2 h 380"/>
                  <a:gd name="T20" fmla="*/ 70 w 380"/>
                  <a:gd name="T21" fmla="*/ 6 h 380"/>
                  <a:gd name="T22" fmla="*/ 78 w 380"/>
                  <a:gd name="T23" fmla="*/ 11 h 380"/>
                  <a:gd name="T24" fmla="*/ 84 w 380"/>
                  <a:gd name="T25" fmla="*/ 18 h 380"/>
                  <a:gd name="T26" fmla="*/ 90 w 380"/>
                  <a:gd name="T27" fmla="*/ 26 h 380"/>
                  <a:gd name="T28" fmla="*/ 93 w 380"/>
                  <a:gd name="T29" fmla="*/ 34 h 380"/>
                  <a:gd name="T30" fmla="*/ 95 w 380"/>
                  <a:gd name="T31" fmla="*/ 43 h 380"/>
                  <a:gd name="T32" fmla="*/ 95 w 380"/>
                  <a:gd name="T33" fmla="*/ 53 h 380"/>
                  <a:gd name="T34" fmla="*/ 93 w 380"/>
                  <a:gd name="T35" fmla="*/ 62 h 380"/>
                  <a:gd name="T36" fmla="*/ 90 w 380"/>
                  <a:gd name="T37" fmla="*/ 71 h 380"/>
                  <a:gd name="T38" fmla="*/ 84 w 380"/>
                  <a:gd name="T39" fmla="*/ 78 h 380"/>
                  <a:gd name="T40" fmla="*/ 78 w 380"/>
                  <a:gd name="T41" fmla="*/ 85 h 380"/>
                  <a:gd name="T42" fmla="*/ 71 w 380"/>
                  <a:gd name="T43" fmla="*/ 90 h 380"/>
                  <a:gd name="T44" fmla="*/ 62 w 380"/>
                  <a:gd name="T45" fmla="*/ 94 h 380"/>
                  <a:gd name="T46" fmla="*/ 53 w 380"/>
                  <a:gd name="T47" fmla="*/ 96 h 380"/>
                  <a:gd name="T48" fmla="*/ 43 w 380"/>
                  <a:gd name="T49" fmla="*/ 96 h 380"/>
                  <a:gd name="T50" fmla="*/ 34 w 380"/>
                  <a:gd name="T51" fmla="*/ 94 h 380"/>
                  <a:gd name="T52" fmla="*/ 25 w 380"/>
                  <a:gd name="T53" fmla="*/ 90 h 380"/>
                  <a:gd name="T54" fmla="*/ 18 w 380"/>
                  <a:gd name="T55" fmla="*/ 85 h 380"/>
                  <a:gd name="T56" fmla="*/ 11 w 380"/>
                  <a:gd name="T57" fmla="*/ 78 h 380"/>
                  <a:gd name="T58" fmla="*/ 6 w 380"/>
                  <a:gd name="T59" fmla="*/ 71 h 380"/>
                  <a:gd name="T60" fmla="*/ 2 w 380"/>
                  <a:gd name="T61" fmla="*/ 62 h 380"/>
                  <a:gd name="T62" fmla="*/ 1 w 380"/>
                  <a:gd name="T63" fmla="*/ 53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0" h="380">
                    <a:moveTo>
                      <a:pt x="0" y="190"/>
                    </a:moveTo>
                    <a:lnTo>
                      <a:pt x="1" y="171"/>
                    </a:lnTo>
                    <a:lnTo>
                      <a:pt x="3" y="153"/>
                    </a:lnTo>
                    <a:lnTo>
                      <a:pt x="8" y="135"/>
                    </a:lnTo>
                    <a:lnTo>
                      <a:pt x="14" y="117"/>
                    </a:lnTo>
                    <a:lnTo>
                      <a:pt x="22" y="101"/>
                    </a:lnTo>
                    <a:lnTo>
                      <a:pt x="31" y="85"/>
                    </a:lnTo>
                    <a:lnTo>
                      <a:pt x="42" y="70"/>
                    </a:lnTo>
                    <a:lnTo>
                      <a:pt x="55" y="56"/>
                    </a:lnTo>
                    <a:lnTo>
                      <a:pt x="69" y="43"/>
                    </a:lnTo>
                    <a:lnTo>
                      <a:pt x="85" y="32"/>
                    </a:lnTo>
                    <a:lnTo>
                      <a:pt x="100" y="22"/>
                    </a:lnTo>
                    <a:lnTo>
                      <a:pt x="117" y="14"/>
                    </a:lnTo>
                    <a:lnTo>
                      <a:pt x="134" y="8"/>
                    </a:lnTo>
                    <a:lnTo>
                      <a:pt x="153" y="3"/>
                    </a:lnTo>
                    <a:lnTo>
                      <a:pt x="171" y="1"/>
                    </a:lnTo>
                    <a:lnTo>
                      <a:pt x="190" y="0"/>
                    </a:lnTo>
                    <a:lnTo>
                      <a:pt x="208" y="1"/>
                    </a:lnTo>
                    <a:lnTo>
                      <a:pt x="227" y="3"/>
                    </a:lnTo>
                    <a:lnTo>
                      <a:pt x="245" y="8"/>
                    </a:lnTo>
                    <a:lnTo>
                      <a:pt x="262" y="14"/>
                    </a:lnTo>
                    <a:lnTo>
                      <a:pt x="278" y="22"/>
                    </a:lnTo>
                    <a:lnTo>
                      <a:pt x="295" y="32"/>
                    </a:lnTo>
                    <a:lnTo>
                      <a:pt x="310" y="43"/>
                    </a:lnTo>
                    <a:lnTo>
                      <a:pt x="323" y="56"/>
                    </a:lnTo>
                    <a:lnTo>
                      <a:pt x="336" y="70"/>
                    </a:lnTo>
                    <a:lnTo>
                      <a:pt x="348" y="85"/>
                    </a:lnTo>
                    <a:lnTo>
                      <a:pt x="358" y="101"/>
                    </a:lnTo>
                    <a:lnTo>
                      <a:pt x="366" y="117"/>
                    </a:lnTo>
                    <a:lnTo>
                      <a:pt x="372" y="135"/>
                    </a:lnTo>
                    <a:lnTo>
                      <a:pt x="376" y="153"/>
                    </a:lnTo>
                    <a:lnTo>
                      <a:pt x="379" y="171"/>
                    </a:lnTo>
                    <a:lnTo>
                      <a:pt x="380" y="190"/>
                    </a:lnTo>
                    <a:lnTo>
                      <a:pt x="379" y="209"/>
                    </a:lnTo>
                    <a:lnTo>
                      <a:pt x="376" y="228"/>
                    </a:lnTo>
                    <a:lnTo>
                      <a:pt x="372" y="246"/>
                    </a:lnTo>
                    <a:lnTo>
                      <a:pt x="365" y="264"/>
                    </a:lnTo>
                    <a:lnTo>
                      <a:pt x="357" y="281"/>
                    </a:lnTo>
                    <a:lnTo>
                      <a:pt x="348" y="296"/>
                    </a:lnTo>
                    <a:lnTo>
                      <a:pt x="336" y="311"/>
                    </a:lnTo>
                    <a:lnTo>
                      <a:pt x="325" y="325"/>
                    </a:lnTo>
                    <a:lnTo>
                      <a:pt x="311" y="336"/>
                    </a:lnTo>
                    <a:lnTo>
                      <a:pt x="296" y="348"/>
                    </a:lnTo>
                    <a:lnTo>
                      <a:pt x="281" y="357"/>
                    </a:lnTo>
                    <a:lnTo>
                      <a:pt x="263" y="365"/>
                    </a:lnTo>
                    <a:lnTo>
                      <a:pt x="246" y="372"/>
                    </a:lnTo>
                    <a:lnTo>
                      <a:pt x="228" y="377"/>
                    </a:lnTo>
                    <a:lnTo>
                      <a:pt x="209" y="379"/>
                    </a:lnTo>
                    <a:lnTo>
                      <a:pt x="190" y="380"/>
                    </a:lnTo>
                    <a:lnTo>
                      <a:pt x="171" y="379"/>
                    </a:lnTo>
                    <a:lnTo>
                      <a:pt x="153" y="377"/>
                    </a:lnTo>
                    <a:lnTo>
                      <a:pt x="134" y="372"/>
                    </a:lnTo>
                    <a:lnTo>
                      <a:pt x="117" y="366"/>
                    </a:lnTo>
                    <a:lnTo>
                      <a:pt x="100" y="358"/>
                    </a:lnTo>
                    <a:lnTo>
                      <a:pt x="85" y="349"/>
                    </a:lnTo>
                    <a:lnTo>
                      <a:pt x="69" y="337"/>
                    </a:lnTo>
                    <a:lnTo>
                      <a:pt x="55" y="325"/>
                    </a:lnTo>
                    <a:lnTo>
                      <a:pt x="42" y="311"/>
                    </a:lnTo>
                    <a:lnTo>
                      <a:pt x="31" y="295"/>
                    </a:lnTo>
                    <a:lnTo>
                      <a:pt x="22" y="280"/>
                    </a:lnTo>
                    <a:lnTo>
                      <a:pt x="14" y="262"/>
                    </a:lnTo>
                    <a:lnTo>
                      <a:pt x="8" y="245"/>
                    </a:lnTo>
                    <a:lnTo>
                      <a:pt x="3" y="227"/>
                    </a:lnTo>
                    <a:lnTo>
                      <a:pt x="1" y="208"/>
                    </a:lnTo>
                    <a:lnTo>
                      <a:pt x="0"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5" name="Freeform 309"/>
              <p:cNvSpPr>
                <a:spLocks/>
              </p:cNvSpPr>
              <p:nvPr/>
            </p:nvSpPr>
            <p:spPr bwMode="auto">
              <a:xfrm>
                <a:off x="2009" y="1733"/>
                <a:ext cx="438" cy="422"/>
              </a:xfrm>
              <a:custGeom>
                <a:avLst/>
                <a:gdLst>
                  <a:gd name="T0" fmla="*/ 219 w 878"/>
                  <a:gd name="T1" fmla="*/ 160 h 843"/>
                  <a:gd name="T2" fmla="*/ 102 w 878"/>
                  <a:gd name="T3" fmla="*/ 160 h 843"/>
                  <a:gd name="T4" fmla="*/ 102 w 878"/>
                  <a:gd name="T5" fmla="*/ 124 h 843"/>
                  <a:gd name="T6" fmla="*/ 101 w 878"/>
                  <a:gd name="T7" fmla="*/ 124 h 843"/>
                  <a:gd name="T8" fmla="*/ 101 w 878"/>
                  <a:gd name="T9" fmla="*/ 0 h 843"/>
                  <a:gd name="T10" fmla="*/ 0 w 878"/>
                  <a:gd name="T11" fmla="*/ 1 h 843"/>
                  <a:gd name="T12" fmla="*/ 0 w 878"/>
                  <a:gd name="T13" fmla="*/ 211 h 843"/>
                  <a:gd name="T14" fmla="*/ 145 w 878"/>
                  <a:gd name="T15" fmla="*/ 211 h 843"/>
                  <a:gd name="T16" fmla="*/ 145 w 878"/>
                  <a:gd name="T17" fmla="*/ 177 h 843"/>
                  <a:gd name="T18" fmla="*/ 167 w 878"/>
                  <a:gd name="T19" fmla="*/ 177 h 843"/>
                  <a:gd name="T20" fmla="*/ 167 w 878"/>
                  <a:gd name="T21" fmla="*/ 211 h 843"/>
                  <a:gd name="T22" fmla="*/ 176 w 878"/>
                  <a:gd name="T23" fmla="*/ 211 h 843"/>
                  <a:gd name="T24" fmla="*/ 176 w 878"/>
                  <a:gd name="T25" fmla="*/ 177 h 843"/>
                  <a:gd name="T26" fmla="*/ 198 w 878"/>
                  <a:gd name="T27" fmla="*/ 177 h 843"/>
                  <a:gd name="T28" fmla="*/ 198 w 878"/>
                  <a:gd name="T29" fmla="*/ 211 h 843"/>
                  <a:gd name="T30" fmla="*/ 219 w 878"/>
                  <a:gd name="T31" fmla="*/ 211 h 843"/>
                  <a:gd name="T32" fmla="*/ 219 w 878"/>
                  <a:gd name="T33" fmla="*/ 160 h 8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8" h="843">
                    <a:moveTo>
                      <a:pt x="878" y="639"/>
                    </a:moveTo>
                    <a:lnTo>
                      <a:pt x="408" y="639"/>
                    </a:lnTo>
                    <a:lnTo>
                      <a:pt x="408" y="496"/>
                    </a:lnTo>
                    <a:lnTo>
                      <a:pt x="407" y="496"/>
                    </a:lnTo>
                    <a:lnTo>
                      <a:pt x="407" y="0"/>
                    </a:lnTo>
                    <a:lnTo>
                      <a:pt x="0" y="1"/>
                    </a:lnTo>
                    <a:lnTo>
                      <a:pt x="1" y="842"/>
                    </a:lnTo>
                    <a:lnTo>
                      <a:pt x="583" y="842"/>
                    </a:lnTo>
                    <a:lnTo>
                      <a:pt x="583" y="707"/>
                    </a:lnTo>
                    <a:lnTo>
                      <a:pt x="671" y="707"/>
                    </a:lnTo>
                    <a:lnTo>
                      <a:pt x="671" y="843"/>
                    </a:lnTo>
                    <a:lnTo>
                      <a:pt x="707" y="843"/>
                    </a:lnTo>
                    <a:lnTo>
                      <a:pt x="707" y="707"/>
                    </a:lnTo>
                    <a:lnTo>
                      <a:pt x="794" y="707"/>
                    </a:lnTo>
                    <a:lnTo>
                      <a:pt x="794" y="843"/>
                    </a:lnTo>
                    <a:lnTo>
                      <a:pt x="878" y="843"/>
                    </a:lnTo>
                    <a:lnTo>
                      <a:pt x="878" y="6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6" name="Rectangle 310"/>
              <p:cNvSpPr>
                <a:spLocks noChangeArrowheads="1"/>
              </p:cNvSpPr>
              <p:nvPr/>
            </p:nvSpPr>
            <p:spPr bwMode="auto">
              <a:xfrm>
                <a:off x="2214" y="2087"/>
                <a:ext cx="36"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77" name="Rectangle 311"/>
              <p:cNvSpPr>
                <a:spLocks noChangeArrowheads="1"/>
              </p:cNvSpPr>
              <p:nvPr/>
            </p:nvSpPr>
            <p:spPr bwMode="auto">
              <a:xfrm>
                <a:off x="2508" y="2087"/>
                <a:ext cx="37"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78" name="Rectangle 312"/>
              <p:cNvSpPr>
                <a:spLocks noChangeArrowheads="1"/>
              </p:cNvSpPr>
              <p:nvPr/>
            </p:nvSpPr>
            <p:spPr bwMode="auto">
              <a:xfrm>
                <a:off x="2134" y="2087"/>
                <a:ext cx="36"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79" name="Rectangle 313"/>
              <p:cNvSpPr>
                <a:spLocks noChangeArrowheads="1"/>
              </p:cNvSpPr>
              <p:nvPr/>
            </p:nvSpPr>
            <p:spPr bwMode="auto">
              <a:xfrm>
                <a:off x="2054" y="2087"/>
                <a:ext cx="36"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0" name="Rectangle 314"/>
              <p:cNvSpPr>
                <a:spLocks noChangeArrowheads="1"/>
              </p:cNvSpPr>
              <p:nvPr/>
            </p:nvSpPr>
            <p:spPr bwMode="auto">
              <a:xfrm>
                <a:off x="2134" y="2008"/>
                <a:ext cx="36"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1" name="Rectangle 315"/>
              <p:cNvSpPr>
                <a:spLocks noChangeArrowheads="1"/>
              </p:cNvSpPr>
              <p:nvPr/>
            </p:nvSpPr>
            <p:spPr bwMode="auto">
              <a:xfrm>
                <a:off x="2258" y="1973"/>
                <a:ext cx="36"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2" name="Rectangle 316"/>
              <p:cNvSpPr>
                <a:spLocks noChangeArrowheads="1"/>
              </p:cNvSpPr>
              <p:nvPr/>
            </p:nvSpPr>
            <p:spPr bwMode="auto">
              <a:xfrm>
                <a:off x="2342" y="1973"/>
                <a:ext cx="35"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3" name="Rectangle 317"/>
              <p:cNvSpPr>
                <a:spLocks noChangeArrowheads="1"/>
              </p:cNvSpPr>
              <p:nvPr/>
            </p:nvSpPr>
            <p:spPr bwMode="auto">
              <a:xfrm>
                <a:off x="2426" y="1973"/>
                <a:ext cx="35"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4" name="Rectangle 318"/>
              <p:cNvSpPr>
                <a:spLocks noChangeArrowheads="1"/>
              </p:cNvSpPr>
              <p:nvPr/>
            </p:nvSpPr>
            <p:spPr bwMode="auto">
              <a:xfrm>
                <a:off x="2054" y="2008"/>
                <a:ext cx="36"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5" name="Rectangle 319"/>
              <p:cNvSpPr>
                <a:spLocks noChangeArrowheads="1"/>
              </p:cNvSpPr>
              <p:nvPr/>
            </p:nvSpPr>
            <p:spPr bwMode="auto">
              <a:xfrm>
                <a:off x="2134" y="1928"/>
                <a:ext cx="36"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6" name="Rectangle 320"/>
              <p:cNvSpPr>
                <a:spLocks noChangeArrowheads="1"/>
              </p:cNvSpPr>
              <p:nvPr/>
            </p:nvSpPr>
            <p:spPr bwMode="auto">
              <a:xfrm>
                <a:off x="2054" y="1928"/>
                <a:ext cx="36"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7" name="Rectangle 321"/>
              <p:cNvSpPr>
                <a:spLocks noChangeArrowheads="1"/>
              </p:cNvSpPr>
              <p:nvPr/>
            </p:nvSpPr>
            <p:spPr bwMode="auto">
              <a:xfrm>
                <a:off x="2134" y="1847"/>
                <a:ext cx="36"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8" name="Rectangle 322"/>
              <p:cNvSpPr>
                <a:spLocks noChangeArrowheads="1"/>
              </p:cNvSpPr>
              <p:nvPr/>
            </p:nvSpPr>
            <p:spPr bwMode="auto">
              <a:xfrm>
                <a:off x="2054" y="1847"/>
                <a:ext cx="36"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89" name="Rectangle 323"/>
              <p:cNvSpPr>
                <a:spLocks noChangeArrowheads="1"/>
              </p:cNvSpPr>
              <p:nvPr/>
            </p:nvSpPr>
            <p:spPr bwMode="auto">
              <a:xfrm>
                <a:off x="2134" y="1767"/>
                <a:ext cx="36"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90" name="Rectangle 324"/>
              <p:cNvSpPr>
                <a:spLocks noChangeArrowheads="1"/>
              </p:cNvSpPr>
              <p:nvPr/>
            </p:nvSpPr>
            <p:spPr bwMode="auto">
              <a:xfrm>
                <a:off x="2054" y="1767"/>
                <a:ext cx="36"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91" name="Freeform 325"/>
              <p:cNvSpPr>
                <a:spLocks/>
              </p:cNvSpPr>
              <p:nvPr/>
            </p:nvSpPr>
            <p:spPr bwMode="auto">
              <a:xfrm>
                <a:off x="2061" y="1605"/>
                <a:ext cx="112" cy="90"/>
              </a:xfrm>
              <a:custGeom>
                <a:avLst/>
                <a:gdLst>
                  <a:gd name="T0" fmla="*/ 33 w 225"/>
                  <a:gd name="T1" fmla="*/ 35 h 180"/>
                  <a:gd name="T2" fmla="*/ 33 w 225"/>
                  <a:gd name="T3" fmla="*/ 0 h 180"/>
                  <a:gd name="T4" fmla="*/ 23 w 225"/>
                  <a:gd name="T5" fmla="*/ 0 h 180"/>
                  <a:gd name="T6" fmla="*/ 23 w 225"/>
                  <a:gd name="T7" fmla="*/ 35 h 180"/>
                  <a:gd name="T8" fmla="*/ 0 w 225"/>
                  <a:gd name="T9" fmla="*/ 35 h 180"/>
                  <a:gd name="T10" fmla="*/ 0 w 225"/>
                  <a:gd name="T11" fmla="*/ 45 h 180"/>
                  <a:gd name="T12" fmla="*/ 56 w 225"/>
                  <a:gd name="T13" fmla="*/ 45 h 180"/>
                  <a:gd name="T14" fmla="*/ 56 w 225"/>
                  <a:gd name="T15" fmla="*/ 35 h 180"/>
                  <a:gd name="T16" fmla="*/ 33 w 225"/>
                  <a:gd name="T17" fmla="*/ 35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5" h="180">
                    <a:moveTo>
                      <a:pt x="132" y="139"/>
                    </a:moveTo>
                    <a:lnTo>
                      <a:pt x="132" y="0"/>
                    </a:lnTo>
                    <a:lnTo>
                      <a:pt x="92" y="0"/>
                    </a:lnTo>
                    <a:lnTo>
                      <a:pt x="92" y="139"/>
                    </a:lnTo>
                    <a:lnTo>
                      <a:pt x="0" y="139"/>
                    </a:lnTo>
                    <a:lnTo>
                      <a:pt x="0" y="180"/>
                    </a:lnTo>
                    <a:lnTo>
                      <a:pt x="225" y="180"/>
                    </a:lnTo>
                    <a:lnTo>
                      <a:pt x="225" y="139"/>
                    </a:lnTo>
                    <a:lnTo>
                      <a:pt x="132"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2" name="Freeform 326"/>
              <p:cNvSpPr>
                <a:spLocks/>
              </p:cNvSpPr>
              <p:nvPr/>
            </p:nvSpPr>
            <p:spPr bwMode="auto">
              <a:xfrm>
                <a:off x="1819" y="1934"/>
                <a:ext cx="214" cy="241"/>
              </a:xfrm>
              <a:custGeom>
                <a:avLst/>
                <a:gdLst>
                  <a:gd name="T0" fmla="*/ 69 w 428"/>
                  <a:gd name="T1" fmla="*/ 84 h 482"/>
                  <a:gd name="T2" fmla="*/ 76 w 428"/>
                  <a:gd name="T3" fmla="*/ 83 h 482"/>
                  <a:gd name="T4" fmla="*/ 83 w 428"/>
                  <a:gd name="T5" fmla="*/ 80 h 482"/>
                  <a:gd name="T6" fmla="*/ 89 w 428"/>
                  <a:gd name="T7" fmla="*/ 77 h 482"/>
                  <a:gd name="T8" fmla="*/ 95 w 428"/>
                  <a:gd name="T9" fmla="*/ 72 h 482"/>
                  <a:gd name="T10" fmla="*/ 100 w 428"/>
                  <a:gd name="T11" fmla="*/ 65 h 482"/>
                  <a:gd name="T12" fmla="*/ 104 w 428"/>
                  <a:gd name="T13" fmla="*/ 58 h 482"/>
                  <a:gd name="T14" fmla="*/ 106 w 428"/>
                  <a:gd name="T15" fmla="*/ 50 h 482"/>
                  <a:gd name="T16" fmla="*/ 107 w 428"/>
                  <a:gd name="T17" fmla="*/ 42 h 482"/>
                  <a:gd name="T18" fmla="*/ 106 w 428"/>
                  <a:gd name="T19" fmla="*/ 34 h 482"/>
                  <a:gd name="T20" fmla="*/ 104 w 428"/>
                  <a:gd name="T21" fmla="*/ 26 h 482"/>
                  <a:gd name="T22" fmla="*/ 100 w 428"/>
                  <a:gd name="T23" fmla="*/ 19 h 482"/>
                  <a:gd name="T24" fmla="*/ 95 w 428"/>
                  <a:gd name="T25" fmla="*/ 13 h 482"/>
                  <a:gd name="T26" fmla="*/ 89 w 428"/>
                  <a:gd name="T27" fmla="*/ 7 h 482"/>
                  <a:gd name="T28" fmla="*/ 81 w 428"/>
                  <a:gd name="T29" fmla="*/ 4 h 482"/>
                  <a:gd name="T30" fmla="*/ 74 w 428"/>
                  <a:gd name="T31" fmla="*/ 1 h 482"/>
                  <a:gd name="T32" fmla="*/ 65 w 428"/>
                  <a:gd name="T33" fmla="*/ 0 h 482"/>
                  <a:gd name="T34" fmla="*/ 49 w 428"/>
                  <a:gd name="T35" fmla="*/ 4 h 482"/>
                  <a:gd name="T36" fmla="*/ 36 w 428"/>
                  <a:gd name="T37" fmla="*/ 12 h 482"/>
                  <a:gd name="T38" fmla="*/ 27 w 428"/>
                  <a:gd name="T39" fmla="*/ 26 h 482"/>
                  <a:gd name="T40" fmla="*/ 23 w 428"/>
                  <a:gd name="T41" fmla="*/ 42 h 482"/>
                  <a:gd name="T42" fmla="*/ 24 w 428"/>
                  <a:gd name="T43" fmla="*/ 50 h 482"/>
                  <a:gd name="T44" fmla="*/ 27 w 428"/>
                  <a:gd name="T45" fmla="*/ 58 h 482"/>
                  <a:gd name="T46" fmla="*/ 30 w 428"/>
                  <a:gd name="T47" fmla="*/ 65 h 482"/>
                  <a:gd name="T48" fmla="*/ 36 w 428"/>
                  <a:gd name="T49" fmla="*/ 72 h 482"/>
                  <a:gd name="T50" fmla="*/ 41 w 428"/>
                  <a:gd name="T51" fmla="*/ 76 h 482"/>
                  <a:gd name="T52" fmla="*/ 47 w 428"/>
                  <a:gd name="T53" fmla="*/ 80 h 482"/>
                  <a:gd name="T54" fmla="*/ 53 w 428"/>
                  <a:gd name="T55" fmla="*/ 82 h 482"/>
                  <a:gd name="T56" fmla="*/ 60 w 428"/>
                  <a:gd name="T57" fmla="*/ 84 h 482"/>
                  <a:gd name="T58" fmla="*/ 0 w 428"/>
                  <a:gd name="T59" fmla="*/ 111 h 482"/>
                  <a:gd name="T60" fmla="*/ 99 w 428"/>
                  <a:gd name="T61" fmla="*/ 121 h 482"/>
                  <a:gd name="T62" fmla="*/ 69 w 428"/>
                  <a:gd name="T63" fmla="*/ 111 h 4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8" h="482">
                    <a:moveTo>
                      <a:pt x="273" y="441"/>
                    </a:moveTo>
                    <a:lnTo>
                      <a:pt x="273" y="334"/>
                    </a:lnTo>
                    <a:lnTo>
                      <a:pt x="288" y="333"/>
                    </a:lnTo>
                    <a:lnTo>
                      <a:pt x="302" y="330"/>
                    </a:lnTo>
                    <a:lnTo>
                      <a:pt x="317" y="325"/>
                    </a:lnTo>
                    <a:lnTo>
                      <a:pt x="330" y="320"/>
                    </a:lnTo>
                    <a:lnTo>
                      <a:pt x="342" y="313"/>
                    </a:lnTo>
                    <a:lnTo>
                      <a:pt x="355" y="305"/>
                    </a:lnTo>
                    <a:lnTo>
                      <a:pt x="367" y="296"/>
                    </a:lnTo>
                    <a:lnTo>
                      <a:pt x="378" y="286"/>
                    </a:lnTo>
                    <a:lnTo>
                      <a:pt x="390" y="273"/>
                    </a:lnTo>
                    <a:lnTo>
                      <a:pt x="399" y="260"/>
                    </a:lnTo>
                    <a:lnTo>
                      <a:pt x="407" y="247"/>
                    </a:lnTo>
                    <a:lnTo>
                      <a:pt x="415" y="232"/>
                    </a:lnTo>
                    <a:lnTo>
                      <a:pt x="421" y="217"/>
                    </a:lnTo>
                    <a:lnTo>
                      <a:pt x="424" y="200"/>
                    </a:lnTo>
                    <a:lnTo>
                      <a:pt x="426" y="184"/>
                    </a:lnTo>
                    <a:lnTo>
                      <a:pt x="428" y="167"/>
                    </a:lnTo>
                    <a:lnTo>
                      <a:pt x="426" y="151"/>
                    </a:lnTo>
                    <a:lnTo>
                      <a:pt x="424" y="135"/>
                    </a:lnTo>
                    <a:lnTo>
                      <a:pt x="421" y="119"/>
                    </a:lnTo>
                    <a:lnTo>
                      <a:pt x="415" y="104"/>
                    </a:lnTo>
                    <a:lnTo>
                      <a:pt x="407" y="89"/>
                    </a:lnTo>
                    <a:lnTo>
                      <a:pt x="399" y="75"/>
                    </a:lnTo>
                    <a:lnTo>
                      <a:pt x="390" y="62"/>
                    </a:lnTo>
                    <a:lnTo>
                      <a:pt x="378" y="49"/>
                    </a:lnTo>
                    <a:lnTo>
                      <a:pt x="365" y="38"/>
                    </a:lnTo>
                    <a:lnTo>
                      <a:pt x="353" y="28"/>
                    </a:lnTo>
                    <a:lnTo>
                      <a:pt x="339" y="20"/>
                    </a:lnTo>
                    <a:lnTo>
                      <a:pt x="324" y="13"/>
                    </a:lnTo>
                    <a:lnTo>
                      <a:pt x="309" y="7"/>
                    </a:lnTo>
                    <a:lnTo>
                      <a:pt x="293" y="3"/>
                    </a:lnTo>
                    <a:lnTo>
                      <a:pt x="277" y="1"/>
                    </a:lnTo>
                    <a:lnTo>
                      <a:pt x="259" y="0"/>
                    </a:lnTo>
                    <a:lnTo>
                      <a:pt x="226" y="3"/>
                    </a:lnTo>
                    <a:lnTo>
                      <a:pt x="195" y="13"/>
                    </a:lnTo>
                    <a:lnTo>
                      <a:pt x="166" y="29"/>
                    </a:lnTo>
                    <a:lnTo>
                      <a:pt x="142" y="48"/>
                    </a:lnTo>
                    <a:lnTo>
                      <a:pt x="121" y="74"/>
                    </a:lnTo>
                    <a:lnTo>
                      <a:pt x="105" y="102"/>
                    </a:lnTo>
                    <a:lnTo>
                      <a:pt x="96" y="134"/>
                    </a:lnTo>
                    <a:lnTo>
                      <a:pt x="92" y="167"/>
                    </a:lnTo>
                    <a:lnTo>
                      <a:pt x="94" y="184"/>
                    </a:lnTo>
                    <a:lnTo>
                      <a:pt x="96" y="200"/>
                    </a:lnTo>
                    <a:lnTo>
                      <a:pt x="99" y="217"/>
                    </a:lnTo>
                    <a:lnTo>
                      <a:pt x="105" y="232"/>
                    </a:lnTo>
                    <a:lnTo>
                      <a:pt x="112" y="247"/>
                    </a:lnTo>
                    <a:lnTo>
                      <a:pt x="120" y="260"/>
                    </a:lnTo>
                    <a:lnTo>
                      <a:pt x="129" y="273"/>
                    </a:lnTo>
                    <a:lnTo>
                      <a:pt x="141" y="286"/>
                    </a:lnTo>
                    <a:lnTo>
                      <a:pt x="151" y="295"/>
                    </a:lnTo>
                    <a:lnTo>
                      <a:pt x="161" y="304"/>
                    </a:lnTo>
                    <a:lnTo>
                      <a:pt x="173" y="311"/>
                    </a:lnTo>
                    <a:lnTo>
                      <a:pt x="186" y="318"/>
                    </a:lnTo>
                    <a:lnTo>
                      <a:pt x="197" y="324"/>
                    </a:lnTo>
                    <a:lnTo>
                      <a:pt x="211" y="328"/>
                    </a:lnTo>
                    <a:lnTo>
                      <a:pt x="224" y="332"/>
                    </a:lnTo>
                    <a:lnTo>
                      <a:pt x="238" y="334"/>
                    </a:lnTo>
                    <a:lnTo>
                      <a:pt x="238" y="441"/>
                    </a:lnTo>
                    <a:lnTo>
                      <a:pt x="0" y="441"/>
                    </a:lnTo>
                    <a:lnTo>
                      <a:pt x="0" y="482"/>
                    </a:lnTo>
                    <a:lnTo>
                      <a:pt x="395" y="482"/>
                    </a:lnTo>
                    <a:lnTo>
                      <a:pt x="395" y="441"/>
                    </a:lnTo>
                    <a:lnTo>
                      <a:pt x="273" y="4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3" name="Freeform 327"/>
              <p:cNvSpPr>
                <a:spLocks/>
              </p:cNvSpPr>
              <p:nvPr/>
            </p:nvSpPr>
            <p:spPr bwMode="auto">
              <a:xfrm>
                <a:off x="1885" y="1955"/>
                <a:ext cx="127" cy="127"/>
              </a:xfrm>
              <a:custGeom>
                <a:avLst/>
                <a:gdLst>
                  <a:gd name="T0" fmla="*/ 0 w 253"/>
                  <a:gd name="T1" fmla="*/ 31 h 255"/>
                  <a:gd name="T2" fmla="*/ 1 w 253"/>
                  <a:gd name="T3" fmla="*/ 28 h 255"/>
                  <a:gd name="T4" fmla="*/ 1 w 253"/>
                  <a:gd name="T5" fmla="*/ 25 h 255"/>
                  <a:gd name="T6" fmla="*/ 2 w 253"/>
                  <a:gd name="T7" fmla="*/ 22 h 255"/>
                  <a:gd name="T8" fmla="*/ 3 w 253"/>
                  <a:gd name="T9" fmla="*/ 19 h 255"/>
                  <a:gd name="T10" fmla="*/ 4 w 253"/>
                  <a:gd name="T11" fmla="*/ 16 h 255"/>
                  <a:gd name="T12" fmla="*/ 5 w 253"/>
                  <a:gd name="T13" fmla="*/ 14 h 255"/>
                  <a:gd name="T14" fmla="*/ 7 w 253"/>
                  <a:gd name="T15" fmla="*/ 11 h 255"/>
                  <a:gd name="T16" fmla="*/ 10 w 253"/>
                  <a:gd name="T17" fmla="*/ 9 h 255"/>
                  <a:gd name="T18" fmla="*/ 12 w 253"/>
                  <a:gd name="T19" fmla="*/ 7 h 255"/>
                  <a:gd name="T20" fmla="*/ 14 w 253"/>
                  <a:gd name="T21" fmla="*/ 5 h 255"/>
                  <a:gd name="T22" fmla="*/ 17 w 253"/>
                  <a:gd name="T23" fmla="*/ 3 h 255"/>
                  <a:gd name="T24" fmla="*/ 20 w 253"/>
                  <a:gd name="T25" fmla="*/ 2 h 255"/>
                  <a:gd name="T26" fmla="*/ 23 w 253"/>
                  <a:gd name="T27" fmla="*/ 1 h 255"/>
                  <a:gd name="T28" fmla="*/ 26 w 253"/>
                  <a:gd name="T29" fmla="*/ 0 h 255"/>
                  <a:gd name="T30" fmla="*/ 29 w 253"/>
                  <a:gd name="T31" fmla="*/ 0 h 255"/>
                  <a:gd name="T32" fmla="*/ 32 w 253"/>
                  <a:gd name="T33" fmla="*/ 0 h 255"/>
                  <a:gd name="T34" fmla="*/ 35 w 253"/>
                  <a:gd name="T35" fmla="*/ 0 h 255"/>
                  <a:gd name="T36" fmla="*/ 38 w 253"/>
                  <a:gd name="T37" fmla="*/ 0 h 255"/>
                  <a:gd name="T38" fmla="*/ 41 w 253"/>
                  <a:gd name="T39" fmla="*/ 1 h 255"/>
                  <a:gd name="T40" fmla="*/ 44 w 253"/>
                  <a:gd name="T41" fmla="*/ 2 h 255"/>
                  <a:gd name="T42" fmla="*/ 47 w 253"/>
                  <a:gd name="T43" fmla="*/ 3 h 255"/>
                  <a:gd name="T44" fmla="*/ 50 w 253"/>
                  <a:gd name="T45" fmla="*/ 5 h 255"/>
                  <a:gd name="T46" fmla="*/ 52 w 253"/>
                  <a:gd name="T47" fmla="*/ 7 h 255"/>
                  <a:gd name="T48" fmla="*/ 54 w 253"/>
                  <a:gd name="T49" fmla="*/ 9 h 255"/>
                  <a:gd name="T50" fmla="*/ 56 w 253"/>
                  <a:gd name="T51" fmla="*/ 11 h 255"/>
                  <a:gd name="T52" fmla="*/ 58 w 253"/>
                  <a:gd name="T53" fmla="*/ 14 h 255"/>
                  <a:gd name="T54" fmla="*/ 60 w 253"/>
                  <a:gd name="T55" fmla="*/ 16 h 255"/>
                  <a:gd name="T56" fmla="*/ 61 w 253"/>
                  <a:gd name="T57" fmla="*/ 19 h 255"/>
                  <a:gd name="T58" fmla="*/ 62 w 253"/>
                  <a:gd name="T59" fmla="*/ 22 h 255"/>
                  <a:gd name="T60" fmla="*/ 63 w 253"/>
                  <a:gd name="T61" fmla="*/ 25 h 255"/>
                  <a:gd name="T62" fmla="*/ 63 w 253"/>
                  <a:gd name="T63" fmla="*/ 28 h 255"/>
                  <a:gd name="T64" fmla="*/ 64 w 253"/>
                  <a:gd name="T65" fmla="*/ 31 h 255"/>
                  <a:gd name="T66" fmla="*/ 63 w 253"/>
                  <a:gd name="T67" fmla="*/ 38 h 255"/>
                  <a:gd name="T68" fmla="*/ 61 w 253"/>
                  <a:gd name="T69" fmla="*/ 44 h 255"/>
                  <a:gd name="T70" fmla="*/ 58 w 253"/>
                  <a:gd name="T71" fmla="*/ 49 h 255"/>
                  <a:gd name="T72" fmla="*/ 54 w 253"/>
                  <a:gd name="T73" fmla="*/ 54 h 255"/>
                  <a:gd name="T74" fmla="*/ 50 w 253"/>
                  <a:gd name="T75" fmla="*/ 58 h 255"/>
                  <a:gd name="T76" fmla="*/ 44 w 253"/>
                  <a:gd name="T77" fmla="*/ 61 h 255"/>
                  <a:gd name="T78" fmla="*/ 38 w 253"/>
                  <a:gd name="T79" fmla="*/ 63 h 255"/>
                  <a:gd name="T80" fmla="*/ 32 w 253"/>
                  <a:gd name="T81" fmla="*/ 63 h 255"/>
                  <a:gd name="T82" fmla="*/ 29 w 253"/>
                  <a:gd name="T83" fmla="*/ 63 h 255"/>
                  <a:gd name="T84" fmla="*/ 26 w 253"/>
                  <a:gd name="T85" fmla="*/ 63 h 255"/>
                  <a:gd name="T86" fmla="*/ 23 w 253"/>
                  <a:gd name="T87" fmla="*/ 62 h 255"/>
                  <a:gd name="T88" fmla="*/ 20 w 253"/>
                  <a:gd name="T89" fmla="*/ 61 h 255"/>
                  <a:gd name="T90" fmla="*/ 17 w 253"/>
                  <a:gd name="T91" fmla="*/ 60 h 255"/>
                  <a:gd name="T92" fmla="*/ 14 w 253"/>
                  <a:gd name="T93" fmla="*/ 58 h 255"/>
                  <a:gd name="T94" fmla="*/ 12 w 253"/>
                  <a:gd name="T95" fmla="*/ 56 h 255"/>
                  <a:gd name="T96" fmla="*/ 10 w 253"/>
                  <a:gd name="T97" fmla="*/ 54 h 255"/>
                  <a:gd name="T98" fmla="*/ 7 w 253"/>
                  <a:gd name="T99" fmla="*/ 52 h 255"/>
                  <a:gd name="T100" fmla="*/ 5 w 253"/>
                  <a:gd name="T101" fmla="*/ 49 h 255"/>
                  <a:gd name="T102" fmla="*/ 4 w 253"/>
                  <a:gd name="T103" fmla="*/ 46 h 255"/>
                  <a:gd name="T104" fmla="*/ 3 w 253"/>
                  <a:gd name="T105" fmla="*/ 44 h 255"/>
                  <a:gd name="T106" fmla="*/ 2 w 253"/>
                  <a:gd name="T107" fmla="*/ 41 h 255"/>
                  <a:gd name="T108" fmla="*/ 1 w 253"/>
                  <a:gd name="T109" fmla="*/ 38 h 255"/>
                  <a:gd name="T110" fmla="*/ 1 w 253"/>
                  <a:gd name="T111" fmla="*/ 35 h 255"/>
                  <a:gd name="T112" fmla="*/ 0 w 253"/>
                  <a:gd name="T113" fmla="*/ 31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3" h="255">
                    <a:moveTo>
                      <a:pt x="0" y="127"/>
                    </a:moveTo>
                    <a:lnTo>
                      <a:pt x="1" y="114"/>
                    </a:lnTo>
                    <a:lnTo>
                      <a:pt x="2" y="103"/>
                    </a:lnTo>
                    <a:lnTo>
                      <a:pt x="5" y="90"/>
                    </a:lnTo>
                    <a:lnTo>
                      <a:pt x="9" y="79"/>
                    </a:lnTo>
                    <a:lnTo>
                      <a:pt x="15" y="67"/>
                    </a:lnTo>
                    <a:lnTo>
                      <a:pt x="20" y="57"/>
                    </a:lnTo>
                    <a:lnTo>
                      <a:pt x="28" y="46"/>
                    </a:lnTo>
                    <a:lnTo>
                      <a:pt x="37" y="37"/>
                    </a:lnTo>
                    <a:lnTo>
                      <a:pt x="46" y="29"/>
                    </a:lnTo>
                    <a:lnTo>
                      <a:pt x="56" y="22"/>
                    </a:lnTo>
                    <a:lnTo>
                      <a:pt x="66" y="15"/>
                    </a:lnTo>
                    <a:lnTo>
                      <a:pt x="78" y="9"/>
                    </a:lnTo>
                    <a:lnTo>
                      <a:pt x="90" y="6"/>
                    </a:lnTo>
                    <a:lnTo>
                      <a:pt x="102" y="3"/>
                    </a:lnTo>
                    <a:lnTo>
                      <a:pt x="114" y="1"/>
                    </a:lnTo>
                    <a:lnTo>
                      <a:pt x="126" y="0"/>
                    </a:lnTo>
                    <a:lnTo>
                      <a:pt x="139" y="1"/>
                    </a:lnTo>
                    <a:lnTo>
                      <a:pt x="152" y="3"/>
                    </a:lnTo>
                    <a:lnTo>
                      <a:pt x="163" y="6"/>
                    </a:lnTo>
                    <a:lnTo>
                      <a:pt x="175" y="9"/>
                    </a:lnTo>
                    <a:lnTo>
                      <a:pt x="186" y="15"/>
                    </a:lnTo>
                    <a:lnTo>
                      <a:pt x="197" y="22"/>
                    </a:lnTo>
                    <a:lnTo>
                      <a:pt x="207" y="29"/>
                    </a:lnTo>
                    <a:lnTo>
                      <a:pt x="216" y="37"/>
                    </a:lnTo>
                    <a:lnTo>
                      <a:pt x="224" y="46"/>
                    </a:lnTo>
                    <a:lnTo>
                      <a:pt x="232" y="57"/>
                    </a:lnTo>
                    <a:lnTo>
                      <a:pt x="238" y="67"/>
                    </a:lnTo>
                    <a:lnTo>
                      <a:pt x="244" y="79"/>
                    </a:lnTo>
                    <a:lnTo>
                      <a:pt x="247" y="90"/>
                    </a:lnTo>
                    <a:lnTo>
                      <a:pt x="251" y="103"/>
                    </a:lnTo>
                    <a:lnTo>
                      <a:pt x="252" y="114"/>
                    </a:lnTo>
                    <a:lnTo>
                      <a:pt x="253" y="127"/>
                    </a:lnTo>
                    <a:lnTo>
                      <a:pt x="251" y="152"/>
                    </a:lnTo>
                    <a:lnTo>
                      <a:pt x="243" y="177"/>
                    </a:lnTo>
                    <a:lnTo>
                      <a:pt x="231" y="198"/>
                    </a:lnTo>
                    <a:lnTo>
                      <a:pt x="216" y="217"/>
                    </a:lnTo>
                    <a:lnTo>
                      <a:pt x="198" y="233"/>
                    </a:lnTo>
                    <a:lnTo>
                      <a:pt x="176" y="245"/>
                    </a:lnTo>
                    <a:lnTo>
                      <a:pt x="152" y="253"/>
                    </a:lnTo>
                    <a:lnTo>
                      <a:pt x="126" y="255"/>
                    </a:lnTo>
                    <a:lnTo>
                      <a:pt x="114" y="254"/>
                    </a:lnTo>
                    <a:lnTo>
                      <a:pt x="102" y="253"/>
                    </a:lnTo>
                    <a:lnTo>
                      <a:pt x="90" y="249"/>
                    </a:lnTo>
                    <a:lnTo>
                      <a:pt x="78" y="245"/>
                    </a:lnTo>
                    <a:lnTo>
                      <a:pt x="66" y="240"/>
                    </a:lnTo>
                    <a:lnTo>
                      <a:pt x="56" y="233"/>
                    </a:lnTo>
                    <a:lnTo>
                      <a:pt x="46" y="225"/>
                    </a:lnTo>
                    <a:lnTo>
                      <a:pt x="37" y="217"/>
                    </a:lnTo>
                    <a:lnTo>
                      <a:pt x="28" y="208"/>
                    </a:lnTo>
                    <a:lnTo>
                      <a:pt x="20" y="198"/>
                    </a:lnTo>
                    <a:lnTo>
                      <a:pt x="15" y="187"/>
                    </a:lnTo>
                    <a:lnTo>
                      <a:pt x="9" y="177"/>
                    </a:lnTo>
                    <a:lnTo>
                      <a:pt x="5" y="165"/>
                    </a:lnTo>
                    <a:lnTo>
                      <a:pt x="2" y="152"/>
                    </a:lnTo>
                    <a:lnTo>
                      <a:pt x="1" y="140"/>
                    </a:lnTo>
                    <a:lnTo>
                      <a:pt x="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94" name="Group 402"/>
            <p:cNvGrpSpPr>
              <a:grpSpLocks/>
            </p:cNvGrpSpPr>
            <p:nvPr/>
          </p:nvGrpSpPr>
          <p:grpSpPr bwMode="auto">
            <a:xfrm>
              <a:off x="6512182" y="5136123"/>
              <a:ext cx="1079500" cy="493713"/>
              <a:chOff x="1276" y="3051"/>
              <a:chExt cx="587" cy="271"/>
            </a:xfrm>
          </p:grpSpPr>
          <p:sp>
            <p:nvSpPr>
              <p:cNvPr id="195" name="Rectangle 403"/>
              <p:cNvSpPr>
                <a:spLocks noChangeArrowheads="1"/>
              </p:cNvSpPr>
              <p:nvPr/>
            </p:nvSpPr>
            <p:spPr bwMode="auto">
              <a:xfrm>
                <a:off x="1334" y="3124"/>
                <a:ext cx="482" cy="19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96" name="AutoShape 404"/>
              <p:cNvSpPr>
                <a:spLocks noChangeArrowheads="1"/>
              </p:cNvSpPr>
              <p:nvPr/>
            </p:nvSpPr>
            <p:spPr bwMode="auto">
              <a:xfrm rot="10800000">
                <a:off x="1288" y="3051"/>
                <a:ext cx="573" cy="85"/>
              </a:xfrm>
              <a:custGeom>
                <a:avLst/>
                <a:gdLst>
                  <a:gd name="T0" fmla="*/ 14 w 21600"/>
                  <a:gd name="T1" fmla="*/ 0 h 21600"/>
                  <a:gd name="T2" fmla="*/ 8 w 21600"/>
                  <a:gd name="T3" fmla="*/ 0 h 21600"/>
                  <a:gd name="T4" fmla="*/ 1 w 21600"/>
                  <a:gd name="T5" fmla="*/ 0 h 21600"/>
                  <a:gd name="T6" fmla="*/ 8 w 21600"/>
                  <a:gd name="T7" fmla="*/ 0 h 21600"/>
                  <a:gd name="T8" fmla="*/ 0 60000 65536"/>
                  <a:gd name="T9" fmla="*/ 0 60000 65536"/>
                  <a:gd name="T10" fmla="*/ 0 60000 65536"/>
                  <a:gd name="T11" fmla="*/ 0 60000 65536"/>
                  <a:gd name="T12" fmla="*/ 3204 w 21600"/>
                  <a:gd name="T13" fmla="*/ 3304 h 21600"/>
                  <a:gd name="T14" fmla="*/ 18396 w 21600"/>
                  <a:gd name="T15" fmla="*/ 18296 h 21600"/>
                </a:gdLst>
                <a:ahLst/>
                <a:cxnLst>
                  <a:cxn ang="T8">
                    <a:pos x="T0" y="T1"/>
                  </a:cxn>
                  <a:cxn ang="T9">
                    <a:pos x="T2" y="T3"/>
                  </a:cxn>
                  <a:cxn ang="T10">
                    <a:pos x="T4" y="T5"/>
                  </a:cxn>
                  <a:cxn ang="T11">
                    <a:pos x="T6" y="T7"/>
                  </a:cxn>
                </a:cxnLst>
                <a:rect l="T12" t="T13" r="T14" b="T15"/>
                <a:pathLst>
                  <a:path w="21600" h="21600">
                    <a:moveTo>
                      <a:pt x="0" y="0"/>
                    </a:moveTo>
                    <a:lnTo>
                      <a:pt x="2815" y="21600"/>
                    </a:lnTo>
                    <a:lnTo>
                      <a:pt x="18785" y="21600"/>
                    </a:lnTo>
                    <a:lnTo>
                      <a:pt x="21600" y="0"/>
                    </a:lnTo>
                    <a:lnTo>
                      <a:pt x="0" y="0"/>
                    </a:lnTo>
                    <a:close/>
                  </a:path>
                </a:pathLst>
              </a:custGeom>
              <a:solidFill>
                <a:srgbClr val="33333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7" name="Rectangle 405"/>
              <p:cNvSpPr>
                <a:spLocks noChangeArrowheads="1"/>
              </p:cNvSpPr>
              <p:nvPr/>
            </p:nvSpPr>
            <p:spPr bwMode="auto">
              <a:xfrm>
                <a:off x="1276" y="3096"/>
                <a:ext cx="587" cy="56"/>
              </a:xfrm>
              <a:prstGeom prst="rect">
                <a:avLst/>
              </a:prstGeom>
              <a:solidFill>
                <a:srgbClr val="33333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98" name="Rectangle 406"/>
              <p:cNvSpPr>
                <a:spLocks noChangeArrowheads="1"/>
              </p:cNvSpPr>
              <p:nvPr/>
            </p:nvSpPr>
            <p:spPr bwMode="auto">
              <a:xfrm>
                <a:off x="1437" y="3152"/>
                <a:ext cx="69" cy="170"/>
              </a:xfrm>
              <a:prstGeom prst="rect">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199" name="Rectangle 407"/>
              <p:cNvSpPr>
                <a:spLocks noChangeArrowheads="1"/>
              </p:cNvSpPr>
              <p:nvPr/>
            </p:nvSpPr>
            <p:spPr bwMode="auto">
              <a:xfrm>
                <a:off x="1506" y="3152"/>
                <a:ext cx="69" cy="170"/>
              </a:xfrm>
              <a:prstGeom prst="rect">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00" name="Rectangle 408"/>
              <p:cNvSpPr>
                <a:spLocks noChangeArrowheads="1"/>
              </p:cNvSpPr>
              <p:nvPr/>
            </p:nvSpPr>
            <p:spPr bwMode="auto">
              <a:xfrm>
                <a:off x="1573" y="3152"/>
                <a:ext cx="69" cy="170"/>
              </a:xfrm>
              <a:prstGeom prst="rect">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01" name="Rectangle 409"/>
              <p:cNvSpPr>
                <a:spLocks noChangeArrowheads="1"/>
              </p:cNvSpPr>
              <p:nvPr/>
            </p:nvSpPr>
            <p:spPr bwMode="auto">
              <a:xfrm>
                <a:off x="1642" y="3152"/>
                <a:ext cx="69" cy="170"/>
              </a:xfrm>
              <a:prstGeom prst="rect">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02" name="Rectangle 410"/>
              <p:cNvSpPr>
                <a:spLocks noChangeArrowheads="1"/>
              </p:cNvSpPr>
              <p:nvPr/>
            </p:nvSpPr>
            <p:spPr bwMode="auto">
              <a:xfrm>
                <a:off x="1749" y="3200"/>
                <a:ext cx="43"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sp>
          <p:nvSpPr>
            <p:cNvPr id="203" name="線吹き出し 2 (枠付き) 202"/>
            <p:cNvSpPr/>
            <p:nvPr/>
          </p:nvSpPr>
          <p:spPr bwMode="auto">
            <a:xfrm>
              <a:off x="7839168" y="3483226"/>
              <a:ext cx="1794352" cy="1008112"/>
            </a:xfrm>
            <a:prstGeom prst="borderCallout2">
              <a:avLst>
                <a:gd name="adj1" fmla="val 18750"/>
                <a:gd name="adj2" fmla="val -8333"/>
                <a:gd name="adj3" fmla="val 18750"/>
                <a:gd name="adj4" fmla="val -16667"/>
                <a:gd name="adj5" fmla="val 40892"/>
                <a:gd name="adj6" fmla="val -33760"/>
              </a:avLst>
            </a:prstGeom>
            <a:solidFill>
              <a:srgbClr val="FFFF99"/>
            </a:solid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85825" rtl="0" eaLnBrk="1" fontAlgn="base" latinLnBrk="0" hangingPunct="1">
                <a:lnSpc>
                  <a:spcPct val="100000"/>
                </a:lnSpc>
                <a:spcBef>
                  <a:spcPct val="0"/>
                </a:spcBef>
                <a:spcAft>
                  <a:spcPct val="0"/>
                </a:spcAft>
                <a:buClrTx/>
                <a:buSzTx/>
                <a:buFontTx/>
                <a:buNone/>
                <a:tabLst/>
              </a:pPr>
              <a:r>
                <a:rPr lang="ja-JP" altLang="en-US" sz="1200" b="0" dirty="0" smtClean="0"/>
                <a:t>・事前に利用者・家族へ説明・了解</a:t>
              </a:r>
              <a:endParaRPr lang="en-US" altLang="ja-JP" sz="1200" b="0" dirty="0" smtClean="0"/>
            </a:p>
            <a:p>
              <a:pPr marL="0" marR="0" indent="0" algn="l" defTabSz="8858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rPr>
                <a:t>・利用者の代わりに注文</a:t>
              </a:r>
              <a:endParaRPr kumimoji="1" lang="en-US" altLang="ja-JP" sz="1200" b="0" i="0" u="none" strike="noStrike" cap="none" normalizeH="0" baseline="0" dirty="0" smtClean="0">
                <a:ln>
                  <a:noFill/>
                </a:ln>
                <a:solidFill>
                  <a:schemeClr val="tx1"/>
                </a:solidFill>
                <a:effectLst/>
              </a:endParaRPr>
            </a:p>
            <a:p>
              <a:pPr marL="0" marR="0" indent="0" algn="l" defTabSz="885825" rtl="0" eaLnBrk="1" fontAlgn="base" latinLnBrk="0" hangingPunct="1">
                <a:lnSpc>
                  <a:spcPct val="100000"/>
                </a:lnSpc>
                <a:spcBef>
                  <a:spcPct val="0"/>
                </a:spcBef>
                <a:spcAft>
                  <a:spcPct val="0"/>
                </a:spcAft>
                <a:buClrTx/>
                <a:buSzTx/>
                <a:buFontTx/>
                <a:buNone/>
                <a:tabLst/>
              </a:pPr>
              <a:r>
                <a:rPr lang="ja-JP" altLang="en-US" sz="1200" b="0" dirty="0" smtClean="0"/>
                <a:t>・弁当の宅配先を調整</a:t>
              </a:r>
              <a:endParaRPr lang="en-US" altLang="ja-JP" sz="1200" b="0" dirty="0" smtClean="0"/>
            </a:p>
          </p:txBody>
        </p:sp>
        <p:cxnSp>
          <p:nvCxnSpPr>
            <p:cNvPr id="204" name="直線矢印コネクタ 203"/>
            <p:cNvCxnSpPr/>
            <p:nvPr/>
          </p:nvCxnSpPr>
          <p:spPr bwMode="auto">
            <a:xfrm>
              <a:off x="6714679" y="3767989"/>
              <a:ext cx="0" cy="880358"/>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205" name="正方形/長方形 204"/>
            <p:cNvSpPr/>
            <p:nvPr/>
          </p:nvSpPr>
          <p:spPr>
            <a:xfrm>
              <a:off x="6707004" y="3882643"/>
              <a:ext cx="992579" cy="523220"/>
            </a:xfrm>
            <a:prstGeom prst="rect">
              <a:avLst/>
            </a:prstGeom>
          </p:spPr>
          <p:txBody>
            <a:bodyPr wrap="none">
              <a:spAutoFit/>
            </a:bodyPr>
            <a:lstStyle/>
            <a:p>
              <a:r>
                <a:rPr lang="ja-JP" altLang="en-US" dirty="0" smtClean="0"/>
                <a:t>代理注文</a:t>
              </a:r>
              <a:endParaRPr lang="en-US" altLang="ja-JP" dirty="0" smtClean="0"/>
            </a:p>
            <a:p>
              <a:r>
                <a:rPr lang="en-US" altLang="ja-JP" dirty="0" smtClean="0"/>
                <a:t>/</a:t>
              </a:r>
              <a:r>
                <a:rPr lang="ja-JP" altLang="en-US" dirty="0" smtClean="0"/>
                <a:t>配達調整</a:t>
              </a:r>
              <a:endParaRPr lang="ja-JP" altLang="en-US" dirty="0"/>
            </a:p>
          </p:txBody>
        </p:sp>
        <p:cxnSp>
          <p:nvCxnSpPr>
            <p:cNvPr id="206" name="カギ線コネクタ 205"/>
            <p:cNvCxnSpPr>
              <a:stCxn id="149" idx="2"/>
              <a:endCxn id="144" idx="2"/>
            </p:cNvCxnSpPr>
            <p:nvPr/>
          </p:nvCxnSpPr>
          <p:spPr bwMode="auto">
            <a:xfrm rot="5400000" flipH="1">
              <a:off x="2814929" y="2067509"/>
              <a:ext cx="2785374" cy="5688634"/>
            </a:xfrm>
            <a:prstGeom prst="bentConnector3">
              <a:avLst>
                <a:gd name="adj1" fmla="val -8207"/>
              </a:avLst>
            </a:prstGeom>
            <a:solidFill>
              <a:schemeClr val="accent1"/>
            </a:solidFill>
            <a:ln w="38100" cap="flat" cmpd="sng" algn="ctr">
              <a:solidFill>
                <a:srgbClr val="FF0000"/>
              </a:solidFill>
              <a:prstDash val="solid"/>
              <a:round/>
              <a:headEnd type="arrow" w="med" len="med"/>
              <a:tailEnd type="arrow"/>
            </a:ln>
            <a:effectLst/>
          </p:spPr>
        </p:cxnSp>
        <p:sp>
          <p:nvSpPr>
            <p:cNvPr id="207" name="線吹き出し 2 (枠付き) 206"/>
            <p:cNvSpPr/>
            <p:nvPr/>
          </p:nvSpPr>
          <p:spPr bwMode="auto">
            <a:xfrm>
              <a:off x="1532900" y="5335021"/>
              <a:ext cx="1640632" cy="1008112"/>
            </a:xfrm>
            <a:prstGeom prst="borderCallout2">
              <a:avLst>
                <a:gd name="adj1" fmla="val 18750"/>
                <a:gd name="adj2" fmla="val -8333"/>
                <a:gd name="adj3" fmla="val 18750"/>
                <a:gd name="adj4" fmla="val -16667"/>
                <a:gd name="adj5" fmla="val -12982"/>
                <a:gd name="adj6" fmla="val -32000"/>
              </a:avLst>
            </a:prstGeom>
            <a:solidFill>
              <a:srgbClr val="FFFF99"/>
            </a:solid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885825"/>
              <a:r>
                <a:rPr lang="ja-JP" altLang="en-US" sz="1200" b="0" dirty="0"/>
                <a:t>・配達記録を紙出力</a:t>
              </a:r>
              <a:endParaRPr lang="en-US" altLang="ja-JP" sz="1200" b="0" dirty="0"/>
            </a:p>
            <a:p>
              <a:pPr algn="l" defTabSz="885825"/>
              <a:r>
                <a:rPr lang="ja-JP" altLang="en-US" sz="1200" b="0" dirty="0"/>
                <a:t>・戸別の請求として、銀行引き落としや</a:t>
              </a:r>
              <a:r>
                <a:rPr lang="ja-JP" altLang="en-US" sz="1200" b="0" dirty="0" smtClean="0"/>
                <a:t>家族へ</a:t>
              </a:r>
              <a:r>
                <a:rPr lang="ja-JP" altLang="en-US" sz="1200" b="0" dirty="0"/>
                <a:t>の請求書など</a:t>
              </a:r>
            </a:p>
          </p:txBody>
        </p:sp>
        <p:sp>
          <p:nvSpPr>
            <p:cNvPr id="208" name="正方形/長方形 207"/>
            <p:cNvSpPr/>
            <p:nvPr/>
          </p:nvSpPr>
          <p:spPr>
            <a:xfrm>
              <a:off x="437476" y="4612903"/>
              <a:ext cx="902811" cy="523220"/>
            </a:xfrm>
            <a:prstGeom prst="rect">
              <a:avLst/>
            </a:prstGeom>
          </p:spPr>
          <p:txBody>
            <a:bodyPr wrap="none">
              <a:spAutoFit/>
            </a:bodyPr>
            <a:lstStyle/>
            <a:p>
              <a:r>
                <a:rPr lang="ja-JP" altLang="en-US" dirty="0"/>
                <a:t>代金</a:t>
              </a:r>
              <a:r>
                <a:rPr lang="ja-JP" altLang="en-US" dirty="0" smtClean="0"/>
                <a:t>は</a:t>
              </a:r>
              <a:endParaRPr lang="en-US" altLang="ja-JP" dirty="0" smtClean="0"/>
            </a:p>
            <a:p>
              <a:r>
                <a:rPr lang="ja-JP" altLang="en-US" dirty="0" smtClean="0"/>
                <a:t>戸別</a:t>
              </a:r>
              <a:r>
                <a:rPr lang="ja-JP" altLang="en-US" dirty="0"/>
                <a:t>清算</a:t>
              </a:r>
            </a:p>
          </p:txBody>
        </p:sp>
        <p:cxnSp>
          <p:nvCxnSpPr>
            <p:cNvPr id="209" name="曲線コネクタ 208"/>
            <p:cNvCxnSpPr>
              <a:stCxn id="149" idx="1"/>
              <a:endCxn id="142" idx="4"/>
            </p:cNvCxnSpPr>
            <p:nvPr/>
          </p:nvCxnSpPr>
          <p:spPr bwMode="auto">
            <a:xfrm rot="10800000">
              <a:off x="5618103" y="3240612"/>
              <a:ext cx="377291" cy="2263682"/>
            </a:xfrm>
            <a:prstGeom prst="curvedConnector2">
              <a:avLst/>
            </a:prstGeom>
            <a:solidFill>
              <a:schemeClr val="accent1"/>
            </a:solidFill>
            <a:ln w="38100" cap="flat" cmpd="sng" algn="ctr">
              <a:solidFill>
                <a:srgbClr val="00B050"/>
              </a:solidFill>
              <a:prstDash val="solid"/>
              <a:round/>
              <a:headEnd type="oval" w="med" len="med"/>
              <a:tailEnd type="arrow"/>
            </a:ln>
            <a:effectLst/>
          </p:spPr>
        </p:cxnSp>
        <p:cxnSp>
          <p:nvCxnSpPr>
            <p:cNvPr id="210" name="曲線コネクタ 209"/>
            <p:cNvCxnSpPr>
              <a:stCxn id="149" idx="1"/>
              <a:endCxn id="143" idx="4"/>
            </p:cNvCxnSpPr>
            <p:nvPr/>
          </p:nvCxnSpPr>
          <p:spPr bwMode="auto">
            <a:xfrm rot="10800000">
              <a:off x="2584571" y="3190654"/>
              <a:ext cx="3410822" cy="2313641"/>
            </a:xfrm>
            <a:prstGeom prst="curvedConnector2">
              <a:avLst/>
            </a:prstGeom>
            <a:solidFill>
              <a:schemeClr val="accent1"/>
            </a:solidFill>
            <a:ln w="38100" cap="flat" cmpd="sng" algn="ctr">
              <a:solidFill>
                <a:srgbClr val="00B050"/>
              </a:solidFill>
              <a:prstDash val="solid"/>
              <a:round/>
              <a:headEnd type="oval" w="med" len="med"/>
              <a:tailEnd type="arrow"/>
            </a:ln>
            <a:effectLst/>
          </p:spPr>
        </p:cxnSp>
        <p:sp>
          <p:nvSpPr>
            <p:cNvPr id="211" name="正方形/長方形 210"/>
            <p:cNvSpPr/>
            <p:nvPr/>
          </p:nvSpPr>
          <p:spPr>
            <a:xfrm>
              <a:off x="4273164" y="3702646"/>
              <a:ext cx="1646605" cy="954107"/>
            </a:xfrm>
            <a:prstGeom prst="rect">
              <a:avLst/>
            </a:prstGeom>
            <a:solidFill>
              <a:schemeClr val="bg1"/>
            </a:solidFill>
            <a:ln w="25400">
              <a:solidFill>
                <a:srgbClr val="00B050"/>
              </a:solidFill>
            </a:ln>
          </p:spPr>
          <p:txBody>
            <a:bodyPr wrap="none">
              <a:spAutoFit/>
            </a:bodyPr>
            <a:lstStyle/>
            <a:p>
              <a:r>
                <a:rPr lang="ja-JP" altLang="en-US" dirty="0" smtClean="0"/>
                <a:t>メインの配達①</a:t>
              </a:r>
              <a:endParaRPr lang="en-US" altLang="ja-JP" dirty="0" smtClean="0"/>
            </a:p>
            <a:p>
              <a:r>
                <a:rPr lang="ja-JP" altLang="en-US" dirty="0" smtClean="0"/>
                <a:t>事業所へ届けて</a:t>
              </a:r>
              <a:endParaRPr lang="en-US" altLang="ja-JP" dirty="0" smtClean="0"/>
            </a:p>
            <a:p>
              <a:r>
                <a:rPr lang="ja-JP" altLang="en-US" dirty="0" smtClean="0"/>
                <a:t>スタッフ経由で提供</a:t>
              </a:r>
              <a:endParaRPr lang="en-US" altLang="ja-JP" dirty="0" smtClean="0"/>
            </a:p>
            <a:p>
              <a:r>
                <a:rPr lang="ja-JP" altLang="en-US" dirty="0" smtClean="0"/>
                <a:t>（効率的にできる）</a:t>
              </a:r>
              <a:endParaRPr lang="en-US" altLang="ja-JP" dirty="0" smtClean="0"/>
            </a:p>
          </p:txBody>
        </p:sp>
        <p:sp>
          <p:nvSpPr>
            <p:cNvPr id="212" name="正方形/長方形 211"/>
            <p:cNvSpPr/>
            <p:nvPr/>
          </p:nvSpPr>
          <p:spPr>
            <a:xfrm>
              <a:off x="1956053" y="3718596"/>
              <a:ext cx="1818275" cy="1169551"/>
            </a:xfrm>
            <a:prstGeom prst="rect">
              <a:avLst/>
            </a:prstGeom>
            <a:solidFill>
              <a:schemeClr val="bg1"/>
            </a:solidFill>
            <a:ln w="25400">
              <a:solidFill>
                <a:srgbClr val="00B050"/>
              </a:solidFill>
            </a:ln>
          </p:spPr>
          <p:txBody>
            <a:bodyPr wrap="square">
              <a:spAutoFit/>
            </a:bodyPr>
            <a:lstStyle/>
            <a:p>
              <a:r>
                <a:rPr lang="ja-JP" altLang="en-US" dirty="0" smtClean="0"/>
                <a:t>サブの配達②</a:t>
              </a:r>
              <a:endParaRPr lang="en-US" altLang="ja-JP" dirty="0" smtClean="0"/>
            </a:p>
            <a:p>
              <a:r>
                <a:rPr lang="ja-JP" altLang="en-US" dirty="0" smtClean="0"/>
                <a:t>自宅へ届けて</a:t>
              </a:r>
              <a:endParaRPr lang="en-US" altLang="ja-JP" dirty="0" smtClean="0"/>
            </a:p>
            <a:p>
              <a:r>
                <a:rPr lang="ja-JP" altLang="en-US" dirty="0" smtClean="0"/>
                <a:t>直接的に提供</a:t>
              </a:r>
              <a:endParaRPr lang="en-US" altLang="ja-JP" dirty="0" smtClean="0"/>
            </a:p>
            <a:p>
              <a:r>
                <a:rPr lang="ja-JP" altLang="en-US" dirty="0" smtClean="0"/>
                <a:t>（オートロックや</a:t>
              </a:r>
              <a:endParaRPr lang="en-US" altLang="ja-JP" dirty="0" smtClean="0"/>
            </a:p>
            <a:p>
              <a:r>
                <a:rPr lang="ja-JP" altLang="en-US" dirty="0" smtClean="0"/>
                <a:t>不在を回避）</a:t>
              </a:r>
              <a:endParaRPr lang="en-US" altLang="ja-JP" dirty="0" smtClean="0"/>
            </a:p>
          </p:txBody>
        </p:sp>
        <p:sp>
          <p:nvSpPr>
            <p:cNvPr id="213" name="線吹き出し 2 (枠付き) 212"/>
            <p:cNvSpPr/>
            <p:nvPr/>
          </p:nvSpPr>
          <p:spPr bwMode="auto">
            <a:xfrm>
              <a:off x="8126859" y="5125780"/>
              <a:ext cx="1683925" cy="1008112"/>
            </a:xfrm>
            <a:prstGeom prst="borderCallout2">
              <a:avLst>
                <a:gd name="adj1" fmla="val 18750"/>
                <a:gd name="adj2" fmla="val -8333"/>
                <a:gd name="adj3" fmla="val 18750"/>
                <a:gd name="adj4" fmla="val -16667"/>
                <a:gd name="adj5" fmla="val 40892"/>
                <a:gd name="adj6" fmla="val -33760"/>
              </a:avLst>
            </a:prstGeom>
            <a:solidFill>
              <a:srgbClr val="FFFF99"/>
            </a:solid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85825" rtl="0" eaLnBrk="1" fontAlgn="base" latinLnBrk="0" hangingPunct="1">
                <a:lnSpc>
                  <a:spcPct val="100000"/>
                </a:lnSpc>
                <a:spcBef>
                  <a:spcPct val="0"/>
                </a:spcBef>
                <a:spcAft>
                  <a:spcPct val="0"/>
                </a:spcAft>
                <a:buClrTx/>
                <a:buSzTx/>
                <a:buFontTx/>
                <a:buNone/>
                <a:tabLst/>
              </a:pPr>
              <a:r>
                <a:rPr lang="en-US" altLang="ja-JP" sz="1200" b="0" dirty="0" smtClean="0"/>
                <a:t>1</a:t>
              </a:r>
              <a:r>
                <a:rPr lang="ja-JP" altLang="en-US" sz="1200" b="0" dirty="0" smtClean="0"/>
                <a:t>社だけでなく、複数社が届けられる状態にしておく</a:t>
              </a:r>
              <a:endParaRPr lang="en-US" altLang="ja-JP" sz="1200" b="0" dirty="0" smtClean="0"/>
            </a:p>
            <a:p>
              <a:pPr marL="0" marR="0" indent="0" algn="l" defTabSz="885825" rtl="0" eaLnBrk="1" fontAlgn="base" latinLnBrk="0" hangingPunct="1">
                <a:lnSpc>
                  <a:spcPct val="100000"/>
                </a:lnSpc>
                <a:spcBef>
                  <a:spcPct val="0"/>
                </a:spcBef>
                <a:spcAft>
                  <a:spcPct val="0"/>
                </a:spcAft>
                <a:buClrTx/>
                <a:buSzTx/>
                <a:buFontTx/>
                <a:buNone/>
                <a:tabLst/>
              </a:pPr>
              <a:r>
                <a:rPr lang="ja-JP" altLang="en-US" sz="1200" b="0" dirty="0" smtClean="0"/>
                <a:t>（月ごとに各社の弁当を選べる複数契約）</a:t>
              </a:r>
              <a:endParaRPr lang="en-US" altLang="ja-JP" sz="1200" b="0" dirty="0" smtClean="0"/>
            </a:p>
          </p:txBody>
        </p:sp>
        <p:grpSp>
          <p:nvGrpSpPr>
            <p:cNvPr id="214" name="Group 399"/>
            <p:cNvGrpSpPr>
              <a:grpSpLocks/>
            </p:cNvGrpSpPr>
            <p:nvPr/>
          </p:nvGrpSpPr>
          <p:grpSpPr bwMode="auto">
            <a:xfrm>
              <a:off x="2064891" y="2409303"/>
              <a:ext cx="175537" cy="426709"/>
              <a:chOff x="880" y="2996"/>
              <a:chExt cx="199" cy="553"/>
            </a:xfrm>
          </p:grpSpPr>
          <p:sp>
            <p:nvSpPr>
              <p:cNvPr id="215" name="Oval 400"/>
              <p:cNvSpPr>
                <a:spLocks noChangeArrowheads="1"/>
              </p:cNvSpPr>
              <p:nvPr/>
            </p:nvSpPr>
            <p:spPr bwMode="auto">
              <a:xfrm>
                <a:off x="920" y="3125"/>
                <a:ext cx="121" cy="424"/>
              </a:xfrm>
              <a:prstGeom prst="ellipse">
                <a:avLst/>
              </a:prstGeom>
              <a:gradFill rotWithShape="1">
                <a:gsLst>
                  <a:gs pos="0">
                    <a:schemeClr val="bg1"/>
                  </a:gs>
                  <a:gs pos="100000">
                    <a:srgbClr val="808080"/>
                  </a:gs>
                </a:gsLst>
                <a:lin ang="0" scaled="1"/>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16" name="Oval 401"/>
              <p:cNvSpPr>
                <a:spLocks noChangeArrowheads="1"/>
              </p:cNvSpPr>
              <p:nvPr/>
            </p:nvSpPr>
            <p:spPr bwMode="auto">
              <a:xfrm>
                <a:off x="880" y="2996"/>
                <a:ext cx="199" cy="199"/>
              </a:xfrm>
              <a:prstGeom prst="ellipse">
                <a:avLst/>
              </a:prstGeom>
              <a:gradFill rotWithShape="1">
                <a:gsLst>
                  <a:gs pos="0">
                    <a:schemeClr val="bg1"/>
                  </a:gs>
                  <a:gs pos="100000">
                    <a:srgbClr val="808080"/>
                  </a:gs>
                </a:gsLst>
                <a:lin ang="0" scaled="1"/>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grpSp>
          <p:nvGrpSpPr>
            <p:cNvPr id="217" name="Group 411"/>
            <p:cNvGrpSpPr>
              <a:grpSpLocks/>
            </p:cNvGrpSpPr>
            <p:nvPr/>
          </p:nvGrpSpPr>
          <p:grpSpPr bwMode="auto">
            <a:xfrm>
              <a:off x="6049664" y="2346720"/>
              <a:ext cx="182109" cy="483292"/>
              <a:chOff x="880" y="2996"/>
              <a:chExt cx="199" cy="553"/>
            </a:xfrm>
          </p:grpSpPr>
          <p:sp>
            <p:nvSpPr>
              <p:cNvPr id="218" name="Oval 412"/>
              <p:cNvSpPr>
                <a:spLocks noChangeArrowheads="1"/>
              </p:cNvSpPr>
              <p:nvPr/>
            </p:nvSpPr>
            <p:spPr bwMode="auto">
              <a:xfrm>
                <a:off x="920" y="3125"/>
                <a:ext cx="121" cy="424"/>
              </a:xfrm>
              <a:prstGeom prst="ellipse">
                <a:avLst/>
              </a:prstGeom>
              <a:gradFill rotWithShape="1">
                <a:gsLst>
                  <a:gs pos="0">
                    <a:srgbClr val="CCECFF"/>
                  </a:gs>
                  <a:gs pos="100000">
                    <a:srgbClr val="0066FF"/>
                  </a:gs>
                </a:gsLst>
                <a:lin ang="0" scaled="1"/>
              </a:gradFill>
              <a:ln w="127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19" name="Oval 413"/>
              <p:cNvSpPr>
                <a:spLocks noChangeArrowheads="1"/>
              </p:cNvSpPr>
              <p:nvPr/>
            </p:nvSpPr>
            <p:spPr bwMode="auto">
              <a:xfrm>
                <a:off x="880" y="2996"/>
                <a:ext cx="199" cy="199"/>
              </a:xfrm>
              <a:prstGeom prst="ellipse">
                <a:avLst/>
              </a:prstGeom>
              <a:gradFill rotWithShape="1">
                <a:gsLst>
                  <a:gs pos="0">
                    <a:srgbClr val="CCECFF"/>
                  </a:gs>
                  <a:gs pos="100000">
                    <a:srgbClr val="0066FF"/>
                  </a:gs>
                </a:gsLst>
                <a:lin ang="0" scaled="1"/>
              </a:gradFill>
              <a:ln w="127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grpSp>
          <p:nvGrpSpPr>
            <p:cNvPr id="220" name="Group 411"/>
            <p:cNvGrpSpPr>
              <a:grpSpLocks/>
            </p:cNvGrpSpPr>
            <p:nvPr/>
          </p:nvGrpSpPr>
          <p:grpSpPr bwMode="auto">
            <a:xfrm>
              <a:off x="6156365" y="5320127"/>
              <a:ext cx="182109" cy="483292"/>
              <a:chOff x="880" y="2996"/>
              <a:chExt cx="199" cy="553"/>
            </a:xfrm>
            <a:solidFill>
              <a:schemeClr val="accent1">
                <a:lumMod val="40000"/>
                <a:lumOff val="60000"/>
              </a:schemeClr>
            </a:solidFill>
          </p:grpSpPr>
          <p:sp>
            <p:nvSpPr>
              <p:cNvPr id="221" name="Oval 412"/>
              <p:cNvSpPr>
                <a:spLocks noChangeArrowheads="1"/>
              </p:cNvSpPr>
              <p:nvPr/>
            </p:nvSpPr>
            <p:spPr bwMode="auto">
              <a:xfrm>
                <a:off x="920" y="3125"/>
                <a:ext cx="121" cy="424"/>
              </a:xfrm>
              <a:prstGeom prst="ellipse">
                <a:avLst/>
              </a:prstGeom>
              <a:grpFill/>
              <a:ln w="12700"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22" name="Oval 413"/>
              <p:cNvSpPr>
                <a:spLocks noChangeArrowheads="1"/>
              </p:cNvSpPr>
              <p:nvPr/>
            </p:nvSpPr>
            <p:spPr bwMode="auto">
              <a:xfrm>
                <a:off x="880" y="2996"/>
                <a:ext cx="199" cy="199"/>
              </a:xfrm>
              <a:prstGeom prst="ellipse">
                <a:avLst/>
              </a:prstGeom>
              <a:grpFill/>
              <a:ln w="12700"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grpSp>
          <p:nvGrpSpPr>
            <p:cNvPr id="223" name="Group 430"/>
            <p:cNvGrpSpPr>
              <a:grpSpLocks/>
            </p:cNvGrpSpPr>
            <p:nvPr/>
          </p:nvGrpSpPr>
          <p:grpSpPr bwMode="auto">
            <a:xfrm>
              <a:off x="3654698" y="2861383"/>
              <a:ext cx="576262" cy="285965"/>
              <a:chOff x="4517" y="3158"/>
              <a:chExt cx="735" cy="363"/>
            </a:xfrm>
          </p:grpSpPr>
          <p:sp>
            <p:nvSpPr>
              <p:cNvPr id="224" name="Rectangle 431"/>
              <p:cNvSpPr>
                <a:spLocks noChangeArrowheads="1"/>
              </p:cNvSpPr>
              <p:nvPr/>
            </p:nvSpPr>
            <p:spPr bwMode="auto">
              <a:xfrm>
                <a:off x="4572" y="3294"/>
                <a:ext cx="680" cy="13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25" name="AutoShape 432"/>
              <p:cNvSpPr>
                <a:spLocks noChangeArrowheads="1"/>
              </p:cNvSpPr>
              <p:nvPr/>
            </p:nvSpPr>
            <p:spPr bwMode="auto">
              <a:xfrm rot="10800000">
                <a:off x="4708" y="3158"/>
                <a:ext cx="544" cy="136"/>
              </a:xfrm>
              <a:custGeom>
                <a:avLst/>
                <a:gdLst>
                  <a:gd name="T0" fmla="*/ 13 w 21600"/>
                  <a:gd name="T1" fmla="*/ 0 h 21600"/>
                  <a:gd name="T2" fmla="*/ 7 w 21600"/>
                  <a:gd name="T3" fmla="*/ 1 h 21600"/>
                  <a:gd name="T4" fmla="*/ 1 w 21600"/>
                  <a:gd name="T5" fmla="*/ 0 h 21600"/>
                  <a:gd name="T6" fmla="*/ 7 w 21600"/>
                  <a:gd name="T7" fmla="*/ 0 h 21600"/>
                  <a:gd name="T8" fmla="*/ 0 60000 65536"/>
                  <a:gd name="T9" fmla="*/ 0 60000 65536"/>
                  <a:gd name="T10" fmla="*/ 0 60000 65536"/>
                  <a:gd name="T11" fmla="*/ 0 60000 65536"/>
                  <a:gd name="T12" fmla="*/ 3018 w 21600"/>
                  <a:gd name="T13" fmla="*/ 3018 h 21600"/>
                  <a:gd name="T14" fmla="*/ 18582 w 21600"/>
                  <a:gd name="T15" fmla="*/ 18582 h 21600"/>
                </a:gdLst>
                <a:ahLst/>
                <a:cxnLst>
                  <a:cxn ang="T8">
                    <a:pos x="T0" y="T1"/>
                  </a:cxn>
                  <a:cxn ang="T9">
                    <a:pos x="T2" y="T3"/>
                  </a:cxn>
                  <a:cxn ang="T10">
                    <a:pos x="T4" y="T5"/>
                  </a:cxn>
                  <a:cxn ang="T11">
                    <a:pos x="T6" y="T7"/>
                  </a:cxn>
                </a:cxnLst>
                <a:rect l="T12" t="T13" r="T14" b="T15"/>
                <a:pathLst>
                  <a:path w="21600" h="21600">
                    <a:moveTo>
                      <a:pt x="0" y="0"/>
                    </a:moveTo>
                    <a:lnTo>
                      <a:pt x="2452" y="21600"/>
                    </a:lnTo>
                    <a:lnTo>
                      <a:pt x="19148"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226" name="AutoShape 433"/>
              <p:cNvSpPr>
                <a:spLocks noChangeArrowheads="1"/>
              </p:cNvSpPr>
              <p:nvPr/>
            </p:nvSpPr>
            <p:spPr bwMode="auto">
              <a:xfrm rot="10800000">
                <a:off x="4744" y="3167"/>
                <a:ext cx="472" cy="116"/>
              </a:xfrm>
              <a:custGeom>
                <a:avLst/>
                <a:gdLst>
                  <a:gd name="T0" fmla="*/ 10 w 21600"/>
                  <a:gd name="T1" fmla="*/ 0 h 21600"/>
                  <a:gd name="T2" fmla="*/ 5 w 21600"/>
                  <a:gd name="T3" fmla="*/ 1 h 21600"/>
                  <a:gd name="T4" fmla="*/ 1 w 21600"/>
                  <a:gd name="T5" fmla="*/ 0 h 21600"/>
                  <a:gd name="T6" fmla="*/ 5 w 21600"/>
                  <a:gd name="T7" fmla="*/ 0 h 21600"/>
                  <a:gd name="T8" fmla="*/ 0 60000 65536"/>
                  <a:gd name="T9" fmla="*/ 0 60000 65536"/>
                  <a:gd name="T10" fmla="*/ 0 60000 65536"/>
                  <a:gd name="T11" fmla="*/ 0 60000 65536"/>
                  <a:gd name="T12" fmla="*/ 3020 w 21600"/>
                  <a:gd name="T13" fmla="*/ 2979 h 21600"/>
                  <a:gd name="T14" fmla="*/ 18580 w 21600"/>
                  <a:gd name="T15" fmla="*/ 18621 h 21600"/>
                </a:gdLst>
                <a:ahLst/>
                <a:cxnLst>
                  <a:cxn ang="T8">
                    <a:pos x="T0" y="T1"/>
                  </a:cxn>
                  <a:cxn ang="T9">
                    <a:pos x="T2" y="T3"/>
                  </a:cxn>
                  <a:cxn ang="T10">
                    <a:pos x="T4" y="T5"/>
                  </a:cxn>
                  <a:cxn ang="T11">
                    <a:pos x="T6" y="T7"/>
                  </a:cxn>
                </a:cxnLst>
                <a:rect l="T12" t="T13" r="T14" b="T15"/>
                <a:pathLst>
                  <a:path w="21600" h="21600">
                    <a:moveTo>
                      <a:pt x="0" y="0"/>
                    </a:moveTo>
                    <a:lnTo>
                      <a:pt x="2452" y="21600"/>
                    </a:lnTo>
                    <a:lnTo>
                      <a:pt x="19148"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227" name="Rectangle 434"/>
              <p:cNvSpPr>
                <a:spLocks noChangeArrowheads="1"/>
              </p:cNvSpPr>
              <p:nvPr/>
            </p:nvSpPr>
            <p:spPr bwMode="auto">
              <a:xfrm>
                <a:off x="4953" y="3167"/>
                <a:ext cx="27" cy="13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nvGrpSpPr>
              <p:cNvPr id="228" name="Group 435"/>
              <p:cNvGrpSpPr>
                <a:grpSpLocks/>
              </p:cNvGrpSpPr>
              <p:nvPr/>
            </p:nvGrpSpPr>
            <p:grpSpPr bwMode="auto">
              <a:xfrm>
                <a:off x="4662" y="3385"/>
                <a:ext cx="136" cy="136"/>
                <a:chOff x="4807" y="3567"/>
                <a:chExt cx="136" cy="136"/>
              </a:xfrm>
            </p:grpSpPr>
            <p:sp>
              <p:nvSpPr>
                <p:cNvPr id="233" name="Oval 436"/>
                <p:cNvSpPr>
                  <a:spLocks noChangeArrowheads="1"/>
                </p:cNvSpPr>
                <p:nvPr/>
              </p:nvSpPr>
              <p:spPr bwMode="auto">
                <a:xfrm>
                  <a:off x="4807" y="3567"/>
                  <a:ext cx="136" cy="13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34" name="Oval 437"/>
                <p:cNvSpPr>
                  <a:spLocks noChangeArrowheads="1"/>
                </p:cNvSpPr>
                <p:nvPr/>
              </p:nvSpPr>
              <p:spPr bwMode="auto">
                <a:xfrm>
                  <a:off x="4825" y="3594"/>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grpSp>
            <p:nvGrpSpPr>
              <p:cNvPr id="229" name="Group 438"/>
              <p:cNvGrpSpPr>
                <a:grpSpLocks/>
              </p:cNvGrpSpPr>
              <p:nvPr/>
            </p:nvGrpSpPr>
            <p:grpSpPr bwMode="auto">
              <a:xfrm>
                <a:off x="5070" y="3385"/>
                <a:ext cx="136" cy="136"/>
                <a:chOff x="4807" y="3567"/>
                <a:chExt cx="136" cy="136"/>
              </a:xfrm>
            </p:grpSpPr>
            <p:sp>
              <p:nvSpPr>
                <p:cNvPr id="231" name="Oval 439"/>
                <p:cNvSpPr>
                  <a:spLocks noChangeArrowheads="1"/>
                </p:cNvSpPr>
                <p:nvPr/>
              </p:nvSpPr>
              <p:spPr bwMode="auto">
                <a:xfrm>
                  <a:off x="4807" y="3567"/>
                  <a:ext cx="136" cy="13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32" name="Oval 440"/>
                <p:cNvSpPr>
                  <a:spLocks noChangeArrowheads="1"/>
                </p:cNvSpPr>
                <p:nvPr/>
              </p:nvSpPr>
              <p:spPr bwMode="auto">
                <a:xfrm>
                  <a:off x="4825" y="3594"/>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sp>
            <p:nvSpPr>
              <p:cNvPr id="230" name="AutoShape 441"/>
              <p:cNvSpPr>
                <a:spLocks noChangeArrowheads="1"/>
              </p:cNvSpPr>
              <p:nvPr/>
            </p:nvSpPr>
            <p:spPr bwMode="auto">
              <a:xfrm rot="10800000">
                <a:off x="4517" y="3286"/>
                <a:ext cx="82" cy="144"/>
              </a:xfrm>
              <a:prstGeom prst="triangle">
                <a:avLst>
                  <a:gd name="adj" fmla="val 100000"/>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grpSp>
          <p:nvGrpSpPr>
            <p:cNvPr id="235" name="Group 430"/>
            <p:cNvGrpSpPr>
              <a:grpSpLocks/>
            </p:cNvGrpSpPr>
            <p:nvPr/>
          </p:nvGrpSpPr>
          <p:grpSpPr bwMode="auto">
            <a:xfrm flipH="1">
              <a:off x="3665560" y="1943264"/>
              <a:ext cx="576262" cy="285965"/>
              <a:chOff x="4517" y="3158"/>
              <a:chExt cx="735" cy="363"/>
            </a:xfrm>
          </p:grpSpPr>
          <p:sp>
            <p:nvSpPr>
              <p:cNvPr id="236" name="Rectangle 431"/>
              <p:cNvSpPr>
                <a:spLocks noChangeArrowheads="1"/>
              </p:cNvSpPr>
              <p:nvPr/>
            </p:nvSpPr>
            <p:spPr bwMode="auto">
              <a:xfrm>
                <a:off x="4572" y="3294"/>
                <a:ext cx="680" cy="13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37" name="AutoShape 432"/>
              <p:cNvSpPr>
                <a:spLocks noChangeArrowheads="1"/>
              </p:cNvSpPr>
              <p:nvPr/>
            </p:nvSpPr>
            <p:spPr bwMode="auto">
              <a:xfrm rot="10800000">
                <a:off x="4708" y="3158"/>
                <a:ext cx="544" cy="136"/>
              </a:xfrm>
              <a:custGeom>
                <a:avLst/>
                <a:gdLst>
                  <a:gd name="T0" fmla="*/ 13 w 21600"/>
                  <a:gd name="T1" fmla="*/ 0 h 21600"/>
                  <a:gd name="T2" fmla="*/ 7 w 21600"/>
                  <a:gd name="T3" fmla="*/ 1 h 21600"/>
                  <a:gd name="T4" fmla="*/ 1 w 21600"/>
                  <a:gd name="T5" fmla="*/ 0 h 21600"/>
                  <a:gd name="T6" fmla="*/ 7 w 21600"/>
                  <a:gd name="T7" fmla="*/ 0 h 21600"/>
                  <a:gd name="T8" fmla="*/ 0 60000 65536"/>
                  <a:gd name="T9" fmla="*/ 0 60000 65536"/>
                  <a:gd name="T10" fmla="*/ 0 60000 65536"/>
                  <a:gd name="T11" fmla="*/ 0 60000 65536"/>
                  <a:gd name="T12" fmla="*/ 3018 w 21600"/>
                  <a:gd name="T13" fmla="*/ 3018 h 21600"/>
                  <a:gd name="T14" fmla="*/ 18582 w 21600"/>
                  <a:gd name="T15" fmla="*/ 18582 h 21600"/>
                </a:gdLst>
                <a:ahLst/>
                <a:cxnLst>
                  <a:cxn ang="T8">
                    <a:pos x="T0" y="T1"/>
                  </a:cxn>
                  <a:cxn ang="T9">
                    <a:pos x="T2" y="T3"/>
                  </a:cxn>
                  <a:cxn ang="T10">
                    <a:pos x="T4" y="T5"/>
                  </a:cxn>
                  <a:cxn ang="T11">
                    <a:pos x="T6" y="T7"/>
                  </a:cxn>
                </a:cxnLst>
                <a:rect l="T12" t="T13" r="T14" b="T15"/>
                <a:pathLst>
                  <a:path w="21600" h="21600">
                    <a:moveTo>
                      <a:pt x="0" y="0"/>
                    </a:moveTo>
                    <a:lnTo>
                      <a:pt x="2452" y="21600"/>
                    </a:lnTo>
                    <a:lnTo>
                      <a:pt x="19148"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238" name="AutoShape 433"/>
              <p:cNvSpPr>
                <a:spLocks noChangeArrowheads="1"/>
              </p:cNvSpPr>
              <p:nvPr/>
            </p:nvSpPr>
            <p:spPr bwMode="auto">
              <a:xfrm rot="10800000">
                <a:off x="4744" y="3167"/>
                <a:ext cx="472" cy="116"/>
              </a:xfrm>
              <a:custGeom>
                <a:avLst/>
                <a:gdLst>
                  <a:gd name="T0" fmla="*/ 10 w 21600"/>
                  <a:gd name="T1" fmla="*/ 0 h 21600"/>
                  <a:gd name="T2" fmla="*/ 5 w 21600"/>
                  <a:gd name="T3" fmla="*/ 1 h 21600"/>
                  <a:gd name="T4" fmla="*/ 1 w 21600"/>
                  <a:gd name="T5" fmla="*/ 0 h 21600"/>
                  <a:gd name="T6" fmla="*/ 5 w 21600"/>
                  <a:gd name="T7" fmla="*/ 0 h 21600"/>
                  <a:gd name="T8" fmla="*/ 0 60000 65536"/>
                  <a:gd name="T9" fmla="*/ 0 60000 65536"/>
                  <a:gd name="T10" fmla="*/ 0 60000 65536"/>
                  <a:gd name="T11" fmla="*/ 0 60000 65536"/>
                  <a:gd name="T12" fmla="*/ 3020 w 21600"/>
                  <a:gd name="T13" fmla="*/ 2979 h 21600"/>
                  <a:gd name="T14" fmla="*/ 18580 w 21600"/>
                  <a:gd name="T15" fmla="*/ 18621 h 21600"/>
                </a:gdLst>
                <a:ahLst/>
                <a:cxnLst>
                  <a:cxn ang="T8">
                    <a:pos x="T0" y="T1"/>
                  </a:cxn>
                  <a:cxn ang="T9">
                    <a:pos x="T2" y="T3"/>
                  </a:cxn>
                  <a:cxn ang="T10">
                    <a:pos x="T4" y="T5"/>
                  </a:cxn>
                  <a:cxn ang="T11">
                    <a:pos x="T6" y="T7"/>
                  </a:cxn>
                </a:cxnLst>
                <a:rect l="T12" t="T13" r="T14" b="T15"/>
                <a:pathLst>
                  <a:path w="21600" h="21600">
                    <a:moveTo>
                      <a:pt x="0" y="0"/>
                    </a:moveTo>
                    <a:lnTo>
                      <a:pt x="2452" y="21600"/>
                    </a:lnTo>
                    <a:lnTo>
                      <a:pt x="19148"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ja-JP" altLang="en-US"/>
              </a:p>
            </p:txBody>
          </p:sp>
          <p:sp>
            <p:nvSpPr>
              <p:cNvPr id="239" name="Rectangle 434"/>
              <p:cNvSpPr>
                <a:spLocks noChangeArrowheads="1"/>
              </p:cNvSpPr>
              <p:nvPr/>
            </p:nvSpPr>
            <p:spPr bwMode="auto">
              <a:xfrm>
                <a:off x="4953" y="3167"/>
                <a:ext cx="27" cy="13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nvGrpSpPr>
              <p:cNvPr id="240" name="Group 435"/>
              <p:cNvGrpSpPr>
                <a:grpSpLocks/>
              </p:cNvGrpSpPr>
              <p:nvPr/>
            </p:nvGrpSpPr>
            <p:grpSpPr bwMode="auto">
              <a:xfrm>
                <a:off x="4662" y="3385"/>
                <a:ext cx="136" cy="136"/>
                <a:chOff x="4807" y="3567"/>
                <a:chExt cx="136" cy="136"/>
              </a:xfrm>
            </p:grpSpPr>
            <p:sp>
              <p:nvSpPr>
                <p:cNvPr id="245" name="Oval 436"/>
                <p:cNvSpPr>
                  <a:spLocks noChangeArrowheads="1"/>
                </p:cNvSpPr>
                <p:nvPr/>
              </p:nvSpPr>
              <p:spPr bwMode="auto">
                <a:xfrm>
                  <a:off x="4807" y="3567"/>
                  <a:ext cx="136" cy="13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46" name="Oval 437"/>
                <p:cNvSpPr>
                  <a:spLocks noChangeArrowheads="1"/>
                </p:cNvSpPr>
                <p:nvPr/>
              </p:nvSpPr>
              <p:spPr bwMode="auto">
                <a:xfrm>
                  <a:off x="4825" y="3594"/>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grpSp>
            <p:nvGrpSpPr>
              <p:cNvPr id="241" name="Group 438"/>
              <p:cNvGrpSpPr>
                <a:grpSpLocks/>
              </p:cNvGrpSpPr>
              <p:nvPr/>
            </p:nvGrpSpPr>
            <p:grpSpPr bwMode="auto">
              <a:xfrm>
                <a:off x="5070" y="3385"/>
                <a:ext cx="136" cy="136"/>
                <a:chOff x="4807" y="3567"/>
                <a:chExt cx="136" cy="136"/>
              </a:xfrm>
            </p:grpSpPr>
            <p:sp>
              <p:nvSpPr>
                <p:cNvPr id="243" name="Oval 439"/>
                <p:cNvSpPr>
                  <a:spLocks noChangeArrowheads="1"/>
                </p:cNvSpPr>
                <p:nvPr/>
              </p:nvSpPr>
              <p:spPr bwMode="auto">
                <a:xfrm>
                  <a:off x="4807" y="3567"/>
                  <a:ext cx="136" cy="13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sp>
              <p:nvSpPr>
                <p:cNvPr id="244" name="Oval 440"/>
                <p:cNvSpPr>
                  <a:spLocks noChangeArrowheads="1"/>
                </p:cNvSpPr>
                <p:nvPr/>
              </p:nvSpPr>
              <p:spPr bwMode="auto">
                <a:xfrm>
                  <a:off x="4825" y="3594"/>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sp>
            <p:nvSpPr>
              <p:cNvPr id="242" name="AutoShape 441"/>
              <p:cNvSpPr>
                <a:spLocks noChangeArrowheads="1"/>
              </p:cNvSpPr>
              <p:nvPr/>
            </p:nvSpPr>
            <p:spPr bwMode="auto">
              <a:xfrm rot="10800000">
                <a:off x="4517" y="3286"/>
                <a:ext cx="82" cy="144"/>
              </a:xfrm>
              <a:prstGeom prst="triangle">
                <a:avLst>
                  <a:gd name="adj" fmla="val 100000"/>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400" b="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400" b="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400" b="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4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400" b="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a:p>
            </p:txBody>
          </p:sp>
        </p:grpSp>
        <p:pic>
          <p:nvPicPr>
            <p:cNvPr id="247" name="図 246"/>
            <p:cNvPicPr>
              <a:picLocks noChangeAspect="1"/>
            </p:cNvPicPr>
            <p:nvPr/>
          </p:nvPicPr>
          <p:blipFill>
            <a:blip r:embed="rId3"/>
            <a:stretch>
              <a:fillRect/>
            </a:stretch>
          </p:blipFill>
          <p:spPr>
            <a:xfrm>
              <a:off x="5046189" y="2964295"/>
              <a:ext cx="352425" cy="466725"/>
            </a:xfrm>
            <a:prstGeom prst="rect">
              <a:avLst/>
            </a:prstGeom>
          </p:spPr>
        </p:pic>
        <p:pic>
          <p:nvPicPr>
            <p:cNvPr id="248" name="図 247"/>
            <p:cNvPicPr>
              <a:picLocks noChangeAspect="1"/>
            </p:cNvPicPr>
            <p:nvPr/>
          </p:nvPicPr>
          <p:blipFill>
            <a:blip r:embed="rId3"/>
            <a:stretch>
              <a:fillRect/>
            </a:stretch>
          </p:blipFill>
          <p:spPr>
            <a:xfrm>
              <a:off x="2063795" y="2959400"/>
              <a:ext cx="352425" cy="466725"/>
            </a:xfrm>
            <a:prstGeom prst="rect">
              <a:avLst/>
            </a:prstGeom>
          </p:spPr>
        </p:pic>
        <p:sp>
          <p:nvSpPr>
            <p:cNvPr id="249" name="正方形/長方形 248"/>
            <p:cNvSpPr/>
            <p:nvPr/>
          </p:nvSpPr>
          <p:spPr>
            <a:xfrm>
              <a:off x="4950531" y="3379852"/>
              <a:ext cx="543739" cy="307777"/>
            </a:xfrm>
            <a:prstGeom prst="rect">
              <a:avLst/>
            </a:prstGeom>
          </p:spPr>
          <p:txBody>
            <a:bodyPr wrap="none">
              <a:spAutoFit/>
            </a:bodyPr>
            <a:lstStyle/>
            <a:p>
              <a:r>
                <a:rPr lang="ja-JP" altLang="en-US" dirty="0"/>
                <a:t>弁当</a:t>
              </a:r>
            </a:p>
          </p:txBody>
        </p:sp>
        <p:sp>
          <p:nvSpPr>
            <p:cNvPr id="250" name="正方形/長方形 249"/>
            <p:cNvSpPr/>
            <p:nvPr/>
          </p:nvSpPr>
          <p:spPr>
            <a:xfrm>
              <a:off x="1968432" y="3384560"/>
              <a:ext cx="543739" cy="307777"/>
            </a:xfrm>
            <a:prstGeom prst="rect">
              <a:avLst/>
            </a:prstGeom>
          </p:spPr>
          <p:txBody>
            <a:bodyPr wrap="none">
              <a:spAutoFit/>
            </a:bodyPr>
            <a:lstStyle/>
            <a:p>
              <a:r>
                <a:rPr lang="ja-JP" altLang="en-US" dirty="0"/>
                <a:t>弁当</a:t>
              </a:r>
            </a:p>
          </p:txBody>
        </p:sp>
      </p:grpSp>
    </p:spTree>
    <p:extLst>
      <p:ext uri="{BB962C8B-B14F-4D97-AF65-F5344CB8AC3E}">
        <p14:creationId xmlns:p14="http://schemas.microsoft.com/office/powerpoint/2010/main" val="2865471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zh-CN" altLang="en-US" b="0" kern="1200" dirty="0" smtClean="0">
                <a:solidFill>
                  <a:srgbClr val="000066"/>
                </a:solidFill>
                <a:latin typeface="HGPｺﾞｼｯｸE" pitchFamily="50" charset="-128"/>
                <a:ea typeface="HGPｺﾞｼｯｸE" pitchFamily="50" charset="-128"/>
                <a:cs typeface="+mn-cs"/>
              </a:rPr>
              <a:t>新食研　宅配弁当ＷＧ</a:t>
            </a:r>
            <a:r>
              <a:rPr lang="ja-JP" altLang="en-US" b="0" kern="1200" dirty="0">
                <a:solidFill>
                  <a:srgbClr val="000066"/>
                </a:solidFill>
                <a:latin typeface="HGPｺﾞｼｯｸE" pitchFamily="50" charset="-128"/>
                <a:ea typeface="HGPｺﾞｼｯｸE" pitchFamily="50" charset="-128"/>
                <a:cs typeface="+mn-cs"/>
              </a:rPr>
              <a:t>　打ち合わせ</a:t>
            </a:r>
            <a:r>
              <a:rPr lang="ja-JP" altLang="en-US" b="0" kern="1200" dirty="0" smtClean="0">
                <a:solidFill>
                  <a:srgbClr val="000066"/>
                </a:solidFill>
                <a:latin typeface="HGPｺﾞｼｯｸE" pitchFamily="50" charset="-128"/>
                <a:ea typeface="HGPｺﾞｼｯｸE" pitchFamily="50" charset="-128"/>
                <a:cs typeface="+mn-cs"/>
              </a:rPr>
              <a:t>シート</a:t>
            </a:r>
          </a:p>
        </p:txBody>
      </p:sp>
      <p:sp>
        <p:nvSpPr>
          <p:cNvPr id="221187" name="Rectangle 3"/>
          <p:cNvSpPr>
            <a:spLocks noGrp="1" noChangeArrowheads="1"/>
          </p:cNvSpPr>
          <p:nvPr>
            <p:ph type="body" sz="half" idx="1"/>
          </p:nvPr>
        </p:nvSpPr>
        <p:spPr>
          <a:xfrm>
            <a:off x="90488" y="592300"/>
            <a:ext cx="4378325" cy="320350"/>
          </a:xfrm>
          <a:noFill/>
          <a:ln/>
        </p:spPr>
        <p:txBody>
          <a:bodyPr anchor="ctr"/>
          <a:lstStyle/>
          <a:p>
            <a:pPr marL="0" indent="0" eaLnBrk="1" hangingPunct="1"/>
            <a:r>
              <a:rPr lang="ja-JP" altLang="en-US" sz="1500" dirty="0" smtClean="0"/>
              <a:t>議題２：宅配弁当の情報提供案</a:t>
            </a:r>
            <a:endParaRPr lang="ja-JP" altLang="en-US" sz="1500" dirty="0"/>
          </a:p>
        </p:txBody>
      </p:sp>
      <p:sp>
        <p:nvSpPr>
          <p:cNvPr id="6" name="正方形/長方形 5"/>
          <p:cNvSpPr/>
          <p:nvPr/>
        </p:nvSpPr>
        <p:spPr>
          <a:xfrm>
            <a:off x="99249" y="1133040"/>
            <a:ext cx="9786653" cy="830997"/>
          </a:xfrm>
          <a:prstGeom prst="rect">
            <a:avLst/>
          </a:prstGeom>
        </p:spPr>
        <p:txBody>
          <a:bodyPr wrap="none">
            <a:spAutoFit/>
          </a:bodyPr>
          <a:lstStyle/>
          <a:p>
            <a:pPr algn="l"/>
            <a:r>
              <a:rPr lang="ja-JP" altLang="en-US" sz="2400" dirty="0" smtClean="0">
                <a:solidFill>
                  <a:srgbClr val="0000CC"/>
                </a:solidFill>
              </a:rPr>
              <a:t>良い</a:t>
            </a:r>
            <a:r>
              <a:rPr lang="ja-JP" altLang="en-US" sz="2400" dirty="0">
                <a:solidFill>
                  <a:srgbClr val="0000CC"/>
                </a:solidFill>
              </a:rPr>
              <a:t>宅配弁当を選ぶために</a:t>
            </a:r>
            <a:r>
              <a:rPr lang="ja-JP" altLang="en-US" sz="2400" dirty="0" smtClean="0">
                <a:solidFill>
                  <a:srgbClr val="0000CC"/>
                </a:solidFill>
              </a:rPr>
              <a:t>、グルメ媒体のような</a:t>
            </a:r>
            <a:r>
              <a:rPr lang="ja-JP" altLang="en-US" sz="2400" dirty="0">
                <a:solidFill>
                  <a:srgbClr val="0000CC"/>
                </a:solidFill>
              </a:rPr>
              <a:t>情報提供ができないか</a:t>
            </a:r>
          </a:p>
          <a:p>
            <a:pPr algn="l"/>
            <a:endParaRPr lang="en-US" altLang="ja-JP" sz="2400" dirty="0"/>
          </a:p>
        </p:txBody>
      </p:sp>
      <p:sp>
        <p:nvSpPr>
          <p:cNvPr id="7" name="正方形/長方形 6"/>
          <p:cNvSpPr/>
          <p:nvPr/>
        </p:nvSpPr>
        <p:spPr>
          <a:xfrm>
            <a:off x="344488" y="1640877"/>
            <a:ext cx="9001000" cy="4401205"/>
          </a:xfrm>
          <a:prstGeom prst="rect">
            <a:avLst/>
          </a:prstGeom>
        </p:spPr>
        <p:txBody>
          <a:bodyPr wrap="square">
            <a:spAutoFit/>
          </a:bodyPr>
          <a:lstStyle/>
          <a:p>
            <a:pPr algn="l"/>
            <a:r>
              <a:rPr lang="ja-JP" altLang="en-US" b="0" dirty="0"/>
              <a:t>情報提供の仕組みとして食べログやミシュランガイドのようなアイディア案を説明</a:t>
            </a:r>
          </a:p>
          <a:p>
            <a:pPr algn="l"/>
            <a:endParaRPr lang="ja-JP" altLang="en-US" b="0" dirty="0"/>
          </a:p>
          <a:p>
            <a:pPr algn="l"/>
            <a:r>
              <a:rPr lang="ja-JP" altLang="en-US" b="0" dirty="0"/>
              <a:t>・五島先生より：これを作ろうとしたら、新宿の宅配弁当の情報を集めてＷＥＢや冊子へ展開するので、ハードルが高い</a:t>
            </a:r>
          </a:p>
          <a:p>
            <a:pPr algn="l"/>
            <a:r>
              <a:rPr lang="ja-JP" altLang="en-US" b="0" dirty="0" smtClean="0"/>
              <a:t>　現実的</a:t>
            </a:r>
            <a:r>
              <a:rPr lang="ja-JP" altLang="en-US" b="0" dirty="0"/>
              <a:t>なものでは宅配弁当のお店に協力してもらって、試食提供してもらい、栄養士などが評価するような座談会の</a:t>
            </a:r>
          </a:p>
          <a:p>
            <a:pPr algn="l"/>
            <a:r>
              <a:rPr lang="ja-JP" altLang="en-US" b="0" dirty="0"/>
              <a:t>　レポートを情報提供して、その付加情報としてお店の情報やタグ付けなどしていくのはどうか。</a:t>
            </a:r>
          </a:p>
          <a:p>
            <a:pPr algn="l"/>
            <a:endParaRPr lang="ja-JP" altLang="en-US" b="0" dirty="0"/>
          </a:p>
          <a:p>
            <a:pPr algn="l"/>
            <a:r>
              <a:rPr lang="ja-JP" altLang="en-US" b="0" dirty="0"/>
              <a:t>・奥村さんより：確かにこれを立ち上げようとするとハードルが高く、情報を掲載する宅配弁当各社の許可</a:t>
            </a:r>
            <a:r>
              <a:rPr lang="ja-JP" altLang="en-US" b="0" dirty="0" err="1" smtClean="0"/>
              <a:t>どりや</a:t>
            </a:r>
            <a:r>
              <a:rPr lang="ja-JP" altLang="en-US" b="0" dirty="0" smtClean="0"/>
              <a:t>掲載</a:t>
            </a:r>
            <a:r>
              <a:rPr lang="ja-JP" altLang="en-US" b="0" dirty="0"/>
              <a:t>までの手配や確認など工数がかかりそう。</a:t>
            </a:r>
          </a:p>
          <a:p>
            <a:pPr algn="l"/>
            <a:r>
              <a:rPr lang="ja-JP" altLang="en-US" b="0" dirty="0"/>
              <a:t>　五島先生の言うように、専門職が試食して個人レベルの評価や感想をレポートにまとめて、食支援ポータルなどに</a:t>
            </a:r>
          </a:p>
          <a:p>
            <a:pPr algn="l"/>
            <a:r>
              <a:rPr lang="ja-JP" altLang="en-US" b="0" dirty="0"/>
              <a:t>　アップして、タグ付けしていくことはできるので、新食研のＷＧの一環として進めるのはどうか。</a:t>
            </a:r>
          </a:p>
          <a:p>
            <a:pPr algn="l"/>
            <a:r>
              <a:rPr lang="ja-JP" altLang="en-US" b="0" dirty="0"/>
              <a:t>←ここまでＷＥＢや冊子を展開するものになると、大手の媒体社やＷＥＢ企業が扱うようなものになってしまう</a:t>
            </a:r>
          </a:p>
          <a:p>
            <a:pPr algn="l"/>
            <a:endParaRPr lang="ja-JP" altLang="en-US" b="0" dirty="0"/>
          </a:p>
          <a:p>
            <a:pPr algn="l"/>
            <a:r>
              <a:rPr lang="ja-JP" altLang="en-US" b="0" dirty="0"/>
              <a:t>・稲山さんより：ＷＥＢや冊子とは別になるが、栄養士から見て宅配弁当の試食紹介は良いが、以前問い合わせた時には</a:t>
            </a:r>
            <a:r>
              <a:rPr lang="ja-JP" altLang="en-US" b="0" dirty="0" smtClean="0"/>
              <a:t>、栄養士</a:t>
            </a:r>
            <a:r>
              <a:rPr lang="ja-JP" altLang="en-US" b="0" dirty="0"/>
              <a:t>だから（無料の）試食提供ができないケースもあった。ケアマネ経由から試食が出せるようだが、職種に</a:t>
            </a:r>
            <a:r>
              <a:rPr lang="ja-JP" altLang="en-US" b="0" dirty="0" smtClean="0"/>
              <a:t>よって断られる</a:t>
            </a:r>
            <a:r>
              <a:rPr lang="ja-JP" altLang="en-US" b="0" dirty="0"/>
              <a:t>ケースがある。新食研の宅配弁当だから試食提供してくれるように、良い口実があればよい。</a:t>
            </a:r>
          </a:p>
          <a:p>
            <a:pPr algn="l"/>
            <a:r>
              <a:rPr lang="ja-JP" altLang="en-US" b="0" dirty="0"/>
              <a:t>←宅配弁当の企業からすると、営業で重視するセグメントや顧客獲得までの予算などから、（無料</a:t>
            </a:r>
            <a:r>
              <a:rPr lang="en-US" altLang="ja-JP" b="0" dirty="0"/>
              <a:t>/</a:t>
            </a:r>
            <a:r>
              <a:rPr lang="ja-JP" altLang="en-US" b="0" dirty="0"/>
              <a:t>有料の）試食提供の</a:t>
            </a:r>
          </a:p>
          <a:p>
            <a:pPr algn="l"/>
            <a:r>
              <a:rPr lang="ja-JP" altLang="en-US" b="0" dirty="0"/>
              <a:t>　対応が分かれてくる。</a:t>
            </a:r>
          </a:p>
          <a:p>
            <a:pPr algn="l"/>
            <a:r>
              <a:rPr lang="ja-JP" altLang="en-US" b="0" dirty="0"/>
              <a:t>←ライフデリの場合は、一度、窓口でヒアリングして情報を届けるために、ケアマネさんをはじめ専門職の職種を問わず、</a:t>
            </a:r>
          </a:p>
          <a:p>
            <a:pPr algn="l"/>
            <a:r>
              <a:rPr lang="ja-JP" altLang="en-US" b="0" dirty="0"/>
              <a:t>　顧客の紹介につながる方がいれば、試食提供を届けている。</a:t>
            </a:r>
          </a:p>
          <a:p>
            <a:pPr algn="l"/>
            <a:r>
              <a:rPr lang="ja-JP" altLang="en-US" b="0" dirty="0"/>
              <a:t>　宅配弁当の各社によっても試食提供をどこまで対応するか、無償</a:t>
            </a:r>
            <a:r>
              <a:rPr lang="en-US" altLang="ja-JP" b="0" dirty="0"/>
              <a:t>/</a:t>
            </a:r>
            <a:r>
              <a:rPr lang="ja-JP" altLang="en-US" b="0" dirty="0"/>
              <a:t>有償になるところなど異なってくる</a:t>
            </a:r>
            <a:endParaRPr lang="ja-JP" altLang="en-US" b="0" dirty="0"/>
          </a:p>
        </p:txBody>
      </p:sp>
    </p:spTree>
    <p:extLst>
      <p:ext uri="{BB962C8B-B14F-4D97-AF65-F5344CB8AC3E}">
        <p14:creationId xmlns:p14="http://schemas.microsoft.com/office/powerpoint/2010/main" val="1350134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zh-CN" altLang="en-US" b="0" kern="1200" dirty="0" smtClean="0">
                <a:solidFill>
                  <a:srgbClr val="000066"/>
                </a:solidFill>
                <a:latin typeface="HGPｺﾞｼｯｸE" pitchFamily="50" charset="-128"/>
                <a:ea typeface="HGPｺﾞｼｯｸE" pitchFamily="50" charset="-128"/>
                <a:cs typeface="+mn-cs"/>
              </a:rPr>
              <a:t>新食研　宅配弁当ＷＧ</a:t>
            </a:r>
            <a:r>
              <a:rPr lang="ja-JP" altLang="en-US" b="0" kern="1200" dirty="0">
                <a:solidFill>
                  <a:srgbClr val="000066"/>
                </a:solidFill>
                <a:latin typeface="HGPｺﾞｼｯｸE" pitchFamily="50" charset="-128"/>
                <a:ea typeface="HGPｺﾞｼｯｸE" pitchFamily="50" charset="-128"/>
                <a:cs typeface="+mn-cs"/>
              </a:rPr>
              <a:t>　打ち合わせ</a:t>
            </a:r>
            <a:r>
              <a:rPr lang="ja-JP" altLang="en-US" b="0" kern="1200" dirty="0" smtClean="0">
                <a:solidFill>
                  <a:srgbClr val="000066"/>
                </a:solidFill>
                <a:latin typeface="HGPｺﾞｼｯｸE" pitchFamily="50" charset="-128"/>
                <a:ea typeface="HGPｺﾞｼｯｸE" pitchFamily="50" charset="-128"/>
                <a:cs typeface="+mn-cs"/>
              </a:rPr>
              <a:t>シート</a:t>
            </a:r>
          </a:p>
        </p:txBody>
      </p:sp>
      <p:sp>
        <p:nvSpPr>
          <p:cNvPr id="221187" name="Rectangle 3"/>
          <p:cNvSpPr>
            <a:spLocks noGrp="1" noChangeArrowheads="1"/>
          </p:cNvSpPr>
          <p:nvPr>
            <p:ph type="body" sz="half" idx="1"/>
          </p:nvPr>
        </p:nvSpPr>
        <p:spPr>
          <a:xfrm>
            <a:off x="90488" y="592300"/>
            <a:ext cx="4378325" cy="320350"/>
          </a:xfrm>
          <a:noFill/>
          <a:ln/>
        </p:spPr>
        <p:txBody>
          <a:bodyPr anchor="ctr"/>
          <a:lstStyle/>
          <a:p>
            <a:pPr marL="0" indent="0" eaLnBrk="1" hangingPunct="1"/>
            <a:r>
              <a:rPr lang="ja-JP" altLang="en-US" sz="1500" dirty="0" smtClean="0"/>
              <a:t>トピックス②</a:t>
            </a:r>
            <a:endParaRPr lang="ja-JP" altLang="en-US" sz="1500" dirty="0"/>
          </a:p>
        </p:txBody>
      </p:sp>
      <p:sp>
        <p:nvSpPr>
          <p:cNvPr id="10" name="正方形/長方形 9"/>
          <p:cNvSpPr/>
          <p:nvPr/>
        </p:nvSpPr>
        <p:spPr>
          <a:xfrm>
            <a:off x="7690163" y="6220579"/>
            <a:ext cx="1574470" cy="267446"/>
          </a:xfrm>
          <a:prstGeom prst="rect">
            <a:avLst/>
          </a:prstGeom>
        </p:spPr>
        <p:txBody>
          <a:bodyPr wrap="none">
            <a:spAutoFit/>
          </a:bodyPr>
          <a:lstStyle/>
          <a:p>
            <a:pPr algn="r"/>
            <a:r>
              <a:rPr lang="ja-JP" altLang="en-US" sz="1138" dirty="0">
                <a:solidFill>
                  <a:srgbClr val="008080"/>
                </a:solidFill>
              </a:rPr>
              <a:t>仮）新宿オレンジガイド</a:t>
            </a:r>
          </a:p>
        </p:txBody>
      </p:sp>
      <p:sp>
        <p:nvSpPr>
          <p:cNvPr id="11" name="角丸四角形 10"/>
          <p:cNvSpPr/>
          <p:nvPr/>
        </p:nvSpPr>
        <p:spPr>
          <a:xfrm>
            <a:off x="1106121" y="3286875"/>
            <a:ext cx="3558339" cy="2791928"/>
          </a:xfrm>
          <a:prstGeom prst="roundRect">
            <a:avLst/>
          </a:prstGeom>
          <a:solidFill>
            <a:srgbClr val="FFFFCC"/>
          </a:solidFill>
          <a:ln w="2222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dirty="0"/>
              <a:t>■情報を集めて・発信する</a:t>
            </a:r>
            <a:endParaRPr lang="en-US" altLang="ja-JP" dirty="0"/>
          </a:p>
          <a:p>
            <a:r>
              <a:rPr lang="ja-JP" altLang="en-US" dirty="0"/>
              <a:t>　</a:t>
            </a:r>
            <a:r>
              <a:rPr lang="ja-JP" altLang="en-US" dirty="0" smtClean="0"/>
              <a:t>食べログ</a:t>
            </a:r>
            <a:endParaRPr lang="ja-JP" altLang="en-US" dirty="0"/>
          </a:p>
        </p:txBody>
      </p:sp>
      <p:pic>
        <p:nvPicPr>
          <p:cNvPr id="13" name="Picture 4" descr="役立つ動画を日々ご紹介するキュレーションサイト「ブイキュレ」誕生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5783" y="3933951"/>
            <a:ext cx="2423087" cy="1737167"/>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 13"/>
          <p:cNvSpPr/>
          <p:nvPr/>
        </p:nvSpPr>
        <p:spPr>
          <a:xfrm>
            <a:off x="5457056" y="3286875"/>
            <a:ext cx="3558339" cy="2791928"/>
          </a:xfrm>
          <a:prstGeom prst="roundRect">
            <a:avLst/>
          </a:prstGeom>
          <a:solidFill>
            <a:srgbClr val="FFFFCC"/>
          </a:solidFill>
          <a:ln w="22225">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dirty="0"/>
              <a:t>■評価された情報を保存版の</a:t>
            </a:r>
            <a:endParaRPr lang="en-US" altLang="ja-JP" dirty="0"/>
          </a:p>
          <a:p>
            <a:r>
              <a:rPr lang="ja-JP" altLang="en-US" dirty="0"/>
              <a:t>　ミシュランガイド</a:t>
            </a:r>
          </a:p>
        </p:txBody>
      </p:sp>
      <p:sp>
        <p:nvSpPr>
          <p:cNvPr id="15" name="四方向矢印吹き出し 14"/>
          <p:cNvSpPr/>
          <p:nvPr/>
        </p:nvSpPr>
        <p:spPr>
          <a:xfrm>
            <a:off x="4593757" y="4259937"/>
            <a:ext cx="934003" cy="852437"/>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275" dirty="0"/>
              <a:t>＋</a:t>
            </a:r>
          </a:p>
        </p:txBody>
      </p:sp>
      <p:pic>
        <p:nvPicPr>
          <p:cNvPr id="16" name="図 15"/>
          <p:cNvPicPr>
            <a:picLocks noChangeAspect="1"/>
          </p:cNvPicPr>
          <p:nvPr/>
        </p:nvPicPr>
        <p:blipFill>
          <a:blip r:embed="rId4"/>
          <a:stretch>
            <a:fillRect/>
          </a:stretch>
        </p:blipFill>
        <p:spPr>
          <a:xfrm>
            <a:off x="5710353" y="3922466"/>
            <a:ext cx="2610497" cy="1737167"/>
          </a:xfrm>
          <a:prstGeom prst="rect">
            <a:avLst/>
          </a:prstGeom>
        </p:spPr>
      </p:pic>
      <p:pic>
        <p:nvPicPr>
          <p:cNvPr id="17" name="Picture 8" descr="ミシュラン、12年連続三つ星4店を含む「ミシュランガイド東京2019」を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9461" y="4758899"/>
            <a:ext cx="1523340" cy="1013714"/>
          </a:xfrm>
          <a:prstGeom prst="rect">
            <a:avLst/>
          </a:prstGeom>
          <a:noFill/>
          <a:ln w="28575">
            <a:solidFill>
              <a:schemeClr val="accent6"/>
            </a:solidFill>
          </a:ln>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200292" y="1622420"/>
            <a:ext cx="9361219" cy="1492716"/>
          </a:xfrm>
          <a:prstGeom prst="rect">
            <a:avLst/>
          </a:prstGeom>
        </p:spPr>
        <p:txBody>
          <a:bodyPr wrap="square">
            <a:spAutoFit/>
          </a:bodyPr>
          <a:lstStyle/>
          <a:p>
            <a:pPr algn="l"/>
            <a:r>
              <a:rPr lang="ja-JP" altLang="en-US" sz="2275" dirty="0">
                <a:solidFill>
                  <a:srgbClr val="FF0000"/>
                </a:solidFill>
              </a:rPr>
              <a:t>新宿エリアの宅配弁当</a:t>
            </a:r>
            <a:r>
              <a:rPr lang="ja-JP" altLang="en-US" sz="2275" dirty="0" smtClean="0">
                <a:solidFill>
                  <a:srgbClr val="FF0000"/>
                </a:solidFill>
              </a:rPr>
              <a:t>を紹介する新た</a:t>
            </a:r>
            <a:r>
              <a:rPr lang="ja-JP" altLang="en-US" sz="2275" dirty="0">
                <a:solidFill>
                  <a:srgbClr val="FF0000"/>
                </a:solidFill>
              </a:rPr>
              <a:t>な媒体として</a:t>
            </a:r>
            <a:r>
              <a:rPr lang="ja-JP" altLang="en-US" sz="2275" dirty="0" smtClean="0">
                <a:solidFill>
                  <a:srgbClr val="FF0000"/>
                </a:solidFill>
              </a:rPr>
              <a:t>、食べログと</a:t>
            </a:r>
            <a:endParaRPr lang="en-US" altLang="ja-JP" sz="2275" dirty="0">
              <a:solidFill>
                <a:srgbClr val="FF0000"/>
              </a:solidFill>
            </a:endParaRPr>
          </a:p>
          <a:p>
            <a:pPr algn="l"/>
            <a:r>
              <a:rPr lang="ja-JP" altLang="en-US" sz="2275" dirty="0" smtClean="0">
                <a:solidFill>
                  <a:srgbClr val="FF0000"/>
                </a:solidFill>
              </a:rPr>
              <a:t>ミシュランガイド</a:t>
            </a:r>
            <a:r>
              <a:rPr lang="ja-JP" altLang="en-US" sz="2275" dirty="0">
                <a:solidFill>
                  <a:srgbClr val="FF0000"/>
                </a:solidFill>
              </a:rPr>
              <a:t>を</a:t>
            </a:r>
            <a:r>
              <a:rPr lang="ja-JP" altLang="en-US" sz="2275" dirty="0" smtClean="0">
                <a:solidFill>
                  <a:srgbClr val="FF0000"/>
                </a:solidFill>
              </a:rPr>
              <a:t>組み合わせたミックスメディア</a:t>
            </a:r>
            <a:r>
              <a:rPr lang="ja-JP" altLang="en-US" sz="2275" dirty="0">
                <a:solidFill>
                  <a:srgbClr val="FF0000"/>
                </a:solidFill>
              </a:rPr>
              <a:t>ができないか</a:t>
            </a:r>
            <a:endParaRPr lang="ja-JP" altLang="en-US" sz="2275" dirty="0"/>
          </a:p>
          <a:p>
            <a:pPr algn="l"/>
            <a:r>
              <a:rPr lang="ja-JP" altLang="en-US" sz="2275" dirty="0"/>
              <a:t>イメージとしてはこんな感じ</a:t>
            </a:r>
          </a:p>
          <a:p>
            <a:pPr algn="l"/>
            <a:endParaRPr lang="ja-JP" altLang="en-US" sz="2275" dirty="0">
              <a:solidFill>
                <a:srgbClr val="FF0000"/>
              </a:solidFill>
            </a:endParaRPr>
          </a:p>
        </p:txBody>
      </p:sp>
      <p:sp>
        <p:nvSpPr>
          <p:cNvPr id="20" name="正方形/長方形 19"/>
          <p:cNvSpPr/>
          <p:nvPr/>
        </p:nvSpPr>
        <p:spPr>
          <a:xfrm>
            <a:off x="147090" y="995024"/>
            <a:ext cx="10206510" cy="400110"/>
          </a:xfrm>
          <a:prstGeom prst="rect">
            <a:avLst/>
          </a:prstGeom>
        </p:spPr>
        <p:txBody>
          <a:bodyPr wrap="square">
            <a:spAutoFit/>
          </a:bodyPr>
          <a:lstStyle/>
          <a:p>
            <a:pPr algn="l"/>
            <a:r>
              <a:rPr lang="ja-JP" altLang="en-US" sz="2000" dirty="0">
                <a:solidFill>
                  <a:srgbClr val="0000CC"/>
                </a:solidFill>
              </a:rPr>
              <a:t>２．良い宅配弁当を選ぶために、食べログやミシュランガイドのような情報提供ができないか</a:t>
            </a:r>
          </a:p>
        </p:txBody>
      </p:sp>
      <p:pic>
        <p:nvPicPr>
          <p:cNvPr id="3" name="図 2"/>
          <p:cNvPicPr>
            <a:picLocks noChangeAspect="1"/>
          </p:cNvPicPr>
          <p:nvPr/>
        </p:nvPicPr>
        <p:blipFill>
          <a:blip r:embed="rId6"/>
          <a:stretch>
            <a:fillRect/>
          </a:stretch>
        </p:blipFill>
        <p:spPr>
          <a:xfrm>
            <a:off x="2390603" y="4509120"/>
            <a:ext cx="1959870" cy="1468011"/>
          </a:xfrm>
          <a:prstGeom prst="rect">
            <a:avLst/>
          </a:prstGeom>
        </p:spPr>
      </p:pic>
    </p:spTree>
    <p:extLst>
      <p:ext uri="{BB962C8B-B14F-4D97-AF65-F5344CB8AC3E}">
        <p14:creationId xmlns:p14="http://schemas.microsoft.com/office/powerpoint/2010/main" val="884188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zh-CN" altLang="en-US" b="0" kern="1200" dirty="0" smtClean="0">
                <a:solidFill>
                  <a:srgbClr val="000066"/>
                </a:solidFill>
                <a:latin typeface="HGPｺﾞｼｯｸE" pitchFamily="50" charset="-128"/>
                <a:ea typeface="HGPｺﾞｼｯｸE" pitchFamily="50" charset="-128"/>
                <a:cs typeface="+mn-cs"/>
              </a:rPr>
              <a:t>新食研　宅配弁当ＷＧ</a:t>
            </a:r>
            <a:r>
              <a:rPr lang="ja-JP" altLang="en-US" b="0" kern="1200" dirty="0">
                <a:solidFill>
                  <a:srgbClr val="000066"/>
                </a:solidFill>
                <a:latin typeface="HGPｺﾞｼｯｸE" pitchFamily="50" charset="-128"/>
                <a:ea typeface="HGPｺﾞｼｯｸE" pitchFamily="50" charset="-128"/>
                <a:cs typeface="+mn-cs"/>
              </a:rPr>
              <a:t>　打ち合わせ</a:t>
            </a:r>
            <a:r>
              <a:rPr lang="ja-JP" altLang="en-US" b="0" kern="1200" dirty="0" smtClean="0">
                <a:solidFill>
                  <a:srgbClr val="000066"/>
                </a:solidFill>
                <a:latin typeface="HGPｺﾞｼｯｸE" pitchFamily="50" charset="-128"/>
                <a:ea typeface="HGPｺﾞｼｯｸE" pitchFamily="50" charset="-128"/>
                <a:cs typeface="+mn-cs"/>
              </a:rPr>
              <a:t>シート</a:t>
            </a:r>
          </a:p>
        </p:txBody>
      </p:sp>
      <p:sp>
        <p:nvSpPr>
          <p:cNvPr id="221187" name="Rectangle 3"/>
          <p:cNvSpPr>
            <a:spLocks noGrp="1" noChangeArrowheads="1"/>
          </p:cNvSpPr>
          <p:nvPr>
            <p:ph type="body" sz="half" idx="1"/>
          </p:nvPr>
        </p:nvSpPr>
        <p:spPr>
          <a:xfrm>
            <a:off x="90488" y="592300"/>
            <a:ext cx="4378325" cy="320350"/>
          </a:xfrm>
          <a:noFill/>
          <a:ln/>
        </p:spPr>
        <p:txBody>
          <a:bodyPr anchor="ctr"/>
          <a:lstStyle/>
          <a:p>
            <a:pPr marL="0" indent="0"/>
            <a:r>
              <a:rPr lang="ja-JP" altLang="en-US" sz="1500" dirty="0"/>
              <a:t>食べログ風に紹介する情報項目（案）</a:t>
            </a:r>
            <a:endParaRPr lang="en-US" altLang="ja-JP" sz="1500" dirty="0" smtClean="0"/>
          </a:p>
        </p:txBody>
      </p:sp>
      <p:sp>
        <p:nvSpPr>
          <p:cNvPr id="3" name="正方形/長方形 2"/>
          <p:cNvSpPr/>
          <p:nvPr/>
        </p:nvSpPr>
        <p:spPr>
          <a:xfrm>
            <a:off x="56456" y="1052736"/>
            <a:ext cx="7848872" cy="5570756"/>
          </a:xfrm>
          <a:prstGeom prst="rect">
            <a:avLst/>
          </a:prstGeom>
        </p:spPr>
        <p:txBody>
          <a:bodyPr wrap="square">
            <a:spAutoFit/>
          </a:bodyPr>
          <a:lstStyle/>
          <a:p>
            <a:pPr algn="l"/>
            <a:r>
              <a:rPr lang="ja-JP" altLang="en-US" sz="1800" u="sng" dirty="0"/>
              <a:t>店舗の一覧</a:t>
            </a:r>
            <a:r>
              <a:rPr lang="ja-JP" altLang="en-US" sz="1800" u="sng" dirty="0" smtClean="0"/>
              <a:t>ページ</a:t>
            </a:r>
            <a:endParaRPr lang="ja-JP" altLang="en-US" sz="1600" dirty="0"/>
          </a:p>
          <a:p>
            <a:pPr algn="l"/>
            <a:r>
              <a:rPr lang="ja-JP" altLang="en-US" sz="1600" dirty="0"/>
              <a:t>・店舗名　ライフデリ東京本店</a:t>
            </a:r>
          </a:p>
          <a:p>
            <a:pPr algn="l"/>
            <a:r>
              <a:rPr lang="ja-JP" altLang="en-US" sz="1600" dirty="0"/>
              <a:t>・サムネイル画像（店舗、メニュー、配達スタッフで3点ほど）</a:t>
            </a:r>
          </a:p>
          <a:p>
            <a:pPr algn="l"/>
            <a:r>
              <a:rPr lang="ja-JP" altLang="en-US" sz="1600" dirty="0"/>
              <a:t>・場所/最寄り駅　新宿区山吹町、江戸川橋駅　</a:t>
            </a:r>
          </a:p>
          <a:p>
            <a:pPr algn="l"/>
            <a:r>
              <a:rPr lang="ja-JP" altLang="en-US" sz="1600" dirty="0"/>
              <a:t>・配達エリア　新宿区、文京区</a:t>
            </a:r>
          </a:p>
          <a:p>
            <a:pPr algn="l"/>
            <a:r>
              <a:rPr lang="ja-JP" altLang="en-US" sz="1600" dirty="0"/>
              <a:t>・弁当の価格帯　１食あたり〇円～〇円</a:t>
            </a:r>
          </a:p>
          <a:p>
            <a:pPr algn="l"/>
            <a:r>
              <a:rPr lang="ja-JP" altLang="en-US" sz="1600" dirty="0"/>
              <a:t>・営業時間・曜日　平日10時～17時</a:t>
            </a:r>
          </a:p>
          <a:p>
            <a:pPr algn="l"/>
            <a:r>
              <a:rPr lang="ja-JP" altLang="en-US" sz="1600" dirty="0"/>
              <a:t>・評価のサマリー（5つ星評価、いいね、コメント数など</a:t>
            </a:r>
            <a:r>
              <a:rPr lang="ja-JP" altLang="en-US" sz="1600" dirty="0" smtClean="0"/>
              <a:t>）</a:t>
            </a:r>
            <a:endParaRPr lang="en-US" altLang="ja-JP" sz="1600" dirty="0" smtClean="0"/>
          </a:p>
          <a:p>
            <a:pPr algn="l"/>
            <a:endParaRPr lang="en-US" altLang="ja-JP" sz="1600" dirty="0"/>
          </a:p>
          <a:p>
            <a:pPr algn="l"/>
            <a:r>
              <a:rPr lang="ja-JP" altLang="en-US" sz="1800" u="sng" dirty="0"/>
              <a:t>店舗のトップページ（ページ階層３ー６ほど</a:t>
            </a:r>
            <a:r>
              <a:rPr lang="ja-JP" altLang="en-US" sz="1800" u="sng" dirty="0" smtClean="0"/>
              <a:t>）</a:t>
            </a:r>
            <a:endParaRPr lang="ja-JP" altLang="en-US" sz="1600" dirty="0"/>
          </a:p>
          <a:p>
            <a:pPr algn="l"/>
            <a:r>
              <a:rPr lang="ja-JP" altLang="en-US" sz="1200" dirty="0"/>
              <a:t>基本的には店舗のトップページのレイアウトをベースに、</a:t>
            </a:r>
          </a:p>
          <a:p>
            <a:pPr algn="l"/>
            <a:r>
              <a:rPr lang="ja-JP" altLang="en-US" sz="1200" dirty="0"/>
              <a:t>弁当サービスの詳細について、中段以降のスペースに展開して</a:t>
            </a:r>
            <a:r>
              <a:rPr lang="ja-JP" altLang="en-US" sz="1200" dirty="0" smtClean="0"/>
              <a:t>いく</a:t>
            </a:r>
            <a:endParaRPr lang="ja-JP" altLang="en-US" sz="1200" dirty="0"/>
          </a:p>
          <a:p>
            <a:pPr algn="l"/>
            <a:r>
              <a:rPr lang="ja-JP" altLang="en-US" sz="1200" dirty="0"/>
              <a:t>メニュー</a:t>
            </a:r>
          </a:p>
          <a:p>
            <a:pPr algn="l"/>
            <a:r>
              <a:rPr lang="ja-JP" altLang="en-US" sz="1200" dirty="0"/>
              <a:t>　・メニューのラインナップ（例：通常食</a:t>
            </a:r>
            <a:r>
              <a:rPr lang="en-US" altLang="ja-JP" sz="1200" dirty="0"/>
              <a:t>/</a:t>
            </a:r>
            <a:r>
              <a:rPr lang="ja-JP" altLang="en-US" sz="1200" dirty="0"/>
              <a:t>やわらか食</a:t>
            </a:r>
            <a:r>
              <a:rPr lang="en-US" altLang="ja-JP" sz="1200" dirty="0"/>
              <a:t>/</a:t>
            </a:r>
            <a:r>
              <a:rPr lang="ja-JP" altLang="en-US" sz="1200" dirty="0"/>
              <a:t>制限食など）</a:t>
            </a:r>
          </a:p>
          <a:p>
            <a:pPr algn="l"/>
            <a:r>
              <a:rPr lang="ja-JP" altLang="en-US" sz="1200" dirty="0"/>
              <a:t>　・メニューの具体例（今月の通常食</a:t>
            </a:r>
            <a:r>
              <a:rPr lang="en-US" altLang="ja-JP" sz="1200" dirty="0"/>
              <a:t>/</a:t>
            </a:r>
            <a:r>
              <a:rPr lang="ja-JP" altLang="en-US" sz="1200" dirty="0"/>
              <a:t>来月の特別食など）</a:t>
            </a:r>
          </a:p>
          <a:p>
            <a:pPr algn="l"/>
            <a:r>
              <a:rPr lang="ja-JP" altLang="en-US" sz="1200" dirty="0"/>
              <a:t>　・その他メニューの補足（キザミに対応可、塩分制限も可など</a:t>
            </a:r>
            <a:r>
              <a:rPr lang="ja-JP" altLang="en-US" sz="1200" dirty="0" smtClean="0"/>
              <a:t>）</a:t>
            </a:r>
            <a:endParaRPr lang="ja-JP" altLang="en-US" sz="1200" dirty="0"/>
          </a:p>
          <a:p>
            <a:pPr algn="l"/>
            <a:r>
              <a:rPr lang="ja-JP" altLang="en-US" sz="1200" dirty="0"/>
              <a:t>価格</a:t>
            </a:r>
          </a:p>
          <a:p>
            <a:pPr algn="l"/>
            <a:r>
              <a:rPr lang="ja-JP" altLang="en-US" sz="1200" dirty="0"/>
              <a:t>　・メニューの価格帯（１食あたり〇円、こんなケースは〇円）</a:t>
            </a:r>
          </a:p>
          <a:p>
            <a:pPr algn="l"/>
            <a:r>
              <a:rPr lang="ja-JP" altLang="en-US" sz="1200" dirty="0"/>
              <a:t>　・補助や助成金を活用する保険サービスの</a:t>
            </a:r>
            <a:r>
              <a:rPr lang="ja-JP" altLang="en-US" sz="1200" dirty="0" smtClean="0"/>
              <a:t>場合</a:t>
            </a:r>
            <a:endParaRPr lang="ja-JP" altLang="en-US" sz="1200" dirty="0"/>
          </a:p>
          <a:p>
            <a:pPr algn="l"/>
            <a:r>
              <a:rPr lang="ja-JP" altLang="en-US" sz="1200" dirty="0"/>
              <a:t>付帯サービス</a:t>
            </a:r>
          </a:p>
          <a:p>
            <a:pPr algn="l"/>
            <a:r>
              <a:rPr lang="ja-JP" altLang="en-US" sz="1200" dirty="0"/>
              <a:t>　・弁当を届ける以外の付帯サービス（見守り、声掛け、ちょっとした電球交換など）</a:t>
            </a:r>
          </a:p>
          <a:p>
            <a:pPr algn="l"/>
            <a:r>
              <a:rPr lang="ja-JP" altLang="en-US" sz="1200" dirty="0"/>
              <a:t>　・弁当を届ける配達スタッフ紹介（スタッフの人柄が分かる情報もあった方が良いなど</a:t>
            </a:r>
            <a:r>
              <a:rPr lang="ja-JP" altLang="en-US" sz="1200" dirty="0" smtClean="0"/>
              <a:t>）</a:t>
            </a:r>
            <a:endParaRPr lang="ja-JP" altLang="en-US" sz="1200" dirty="0"/>
          </a:p>
          <a:p>
            <a:pPr algn="l"/>
            <a:r>
              <a:rPr lang="ja-JP" altLang="en-US" sz="1200" dirty="0"/>
              <a:t>注文方法</a:t>
            </a:r>
          </a:p>
          <a:p>
            <a:pPr algn="l"/>
            <a:r>
              <a:rPr lang="ja-JP" altLang="en-US" sz="1200" dirty="0"/>
              <a:t>　・基本的なオーダー方法：自費のサービスの場合　単発注文から</a:t>
            </a:r>
            <a:r>
              <a:rPr lang="en-US" altLang="ja-JP" sz="1200" dirty="0"/>
              <a:t>/</a:t>
            </a:r>
            <a:r>
              <a:rPr lang="ja-JP" altLang="en-US" sz="1200" dirty="0"/>
              <a:t>月次契約など</a:t>
            </a:r>
          </a:p>
          <a:p>
            <a:pPr algn="l"/>
            <a:r>
              <a:rPr lang="ja-JP" altLang="en-US" sz="1200" dirty="0"/>
              <a:t>　・補助や助成金を活用する保険サービスの場合</a:t>
            </a:r>
          </a:p>
          <a:p>
            <a:pPr algn="l"/>
            <a:r>
              <a:rPr lang="ja-JP" altLang="en-US" sz="1200" dirty="0"/>
              <a:t>　・その他栄養制限や医師・栄養士から指示がある場合</a:t>
            </a:r>
            <a:r>
              <a:rPr lang="ja-JP" altLang="en-US" sz="1200" dirty="0" smtClean="0"/>
              <a:t>など</a:t>
            </a:r>
            <a:endParaRPr lang="ja-JP" altLang="en-US" sz="1200" dirty="0"/>
          </a:p>
        </p:txBody>
      </p:sp>
      <p:pic>
        <p:nvPicPr>
          <p:cNvPr id="12" name="図 11"/>
          <p:cNvPicPr>
            <a:picLocks noChangeAspect="1"/>
          </p:cNvPicPr>
          <p:nvPr/>
        </p:nvPicPr>
        <p:blipFill>
          <a:blip r:embed="rId3"/>
          <a:stretch>
            <a:fillRect/>
          </a:stretch>
        </p:blipFill>
        <p:spPr>
          <a:xfrm>
            <a:off x="5673080" y="1628800"/>
            <a:ext cx="4052222" cy="1331716"/>
          </a:xfrm>
          <a:prstGeom prst="rect">
            <a:avLst/>
          </a:prstGeom>
          <a:ln>
            <a:solidFill>
              <a:schemeClr val="bg1">
                <a:lumMod val="75000"/>
              </a:schemeClr>
            </a:solidFill>
          </a:ln>
        </p:spPr>
      </p:pic>
      <p:sp>
        <p:nvSpPr>
          <p:cNvPr id="5" name="角丸四角形 4"/>
          <p:cNvSpPr/>
          <p:nvPr/>
        </p:nvSpPr>
        <p:spPr bwMode="auto">
          <a:xfrm>
            <a:off x="6393160" y="4941168"/>
            <a:ext cx="1179523" cy="71632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8858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メニュー</a:t>
            </a:r>
          </a:p>
        </p:txBody>
      </p:sp>
      <p:sp>
        <p:nvSpPr>
          <p:cNvPr id="14" name="角丸四角形 13"/>
          <p:cNvSpPr/>
          <p:nvPr/>
        </p:nvSpPr>
        <p:spPr bwMode="auto">
          <a:xfrm>
            <a:off x="7995563" y="4941168"/>
            <a:ext cx="1179523" cy="71632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8858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価格</a:t>
            </a:r>
          </a:p>
        </p:txBody>
      </p:sp>
      <p:sp>
        <p:nvSpPr>
          <p:cNvPr id="15" name="角丸四角形 14"/>
          <p:cNvSpPr/>
          <p:nvPr/>
        </p:nvSpPr>
        <p:spPr bwMode="auto">
          <a:xfrm>
            <a:off x="6393160" y="5796155"/>
            <a:ext cx="1179523" cy="71632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8858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付帯サービス</a:t>
            </a:r>
          </a:p>
        </p:txBody>
      </p:sp>
      <p:sp>
        <p:nvSpPr>
          <p:cNvPr id="16" name="角丸四角形 15"/>
          <p:cNvSpPr/>
          <p:nvPr/>
        </p:nvSpPr>
        <p:spPr bwMode="auto">
          <a:xfrm>
            <a:off x="7995563" y="5796155"/>
            <a:ext cx="1179523" cy="71632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8858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注文方法</a:t>
            </a:r>
          </a:p>
        </p:txBody>
      </p:sp>
      <p:pic>
        <p:nvPicPr>
          <p:cNvPr id="2" name="図 1"/>
          <p:cNvPicPr>
            <a:picLocks noChangeAspect="1"/>
          </p:cNvPicPr>
          <p:nvPr/>
        </p:nvPicPr>
        <p:blipFill>
          <a:blip r:embed="rId4"/>
          <a:stretch>
            <a:fillRect/>
          </a:stretch>
        </p:blipFill>
        <p:spPr>
          <a:xfrm>
            <a:off x="5717693" y="1372275"/>
            <a:ext cx="3962996" cy="1336962"/>
          </a:xfrm>
          <a:prstGeom prst="rect">
            <a:avLst/>
          </a:prstGeom>
        </p:spPr>
      </p:pic>
      <p:pic>
        <p:nvPicPr>
          <p:cNvPr id="4" name="図 3"/>
          <p:cNvPicPr>
            <a:picLocks noChangeAspect="1"/>
          </p:cNvPicPr>
          <p:nvPr/>
        </p:nvPicPr>
        <p:blipFill>
          <a:blip r:embed="rId5"/>
          <a:stretch>
            <a:fillRect/>
          </a:stretch>
        </p:blipFill>
        <p:spPr>
          <a:xfrm>
            <a:off x="5684731" y="3028776"/>
            <a:ext cx="3995958" cy="1694892"/>
          </a:xfrm>
          <a:prstGeom prst="rect">
            <a:avLst/>
          </a:prstGeom>
        </p:spPr>
      </p:pic>
    </p:spTree>
    <p:extLst>
      <p:ext uri="{BB962C8B-B14F-4D97-AF65-F5344CB8AC3E}">
        <p14:creationId xmlns:p14="http://schemas.microsoft.com/office/powerpoint/2010/main" val="106158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zh-CN" altLang="en-US" b="0" kern="1200" dirty="0" smtClean="0">
                <a:solidFill>
                  <a:srgbClr val="000066"/>
                </a:solidFill>
                <a:latin typeface="HGPｺﾞｼｯｸE" pitchFamily="50" charset="-128"/>
                <a:ea typeface="HGPｺﾞｼｯｸE" pitchFamily="50" charset="-128"/>
                <a:cs typeface="+mn-cs"/>
              </a:rPr>
              <a:t>新食研　宅配弁当ＷＧ</a:t>
            </a:r>
            <a:r>
              <a:rPr lang="ja-JP" altLang="en-US" b="0" kern="1200" dirty="0">
                <a:solidFill>
                  <a:srgbClr val="000066"/>
                </a:solidFill>
                <a:latin typeface="HGPｺﾞｼｯｸE" pitchFamily="50" charset="-128"/>
                <a:ea typeface="HGPｺﾞｼｯｸE" pitchFamily="50" charset="-128"/>
                <a:cs typeface="+mn-cs"/>
              </a:rPr>
              <a:t>　打ち合わせ</a:t>
            </a:r>
            <a:r>
              <a:rPr lang="ja-JP" altLang="en-US" b="0" kern="1200" dirty="0" smtClean="0">
                <a:solidFill>
                  <a:srgbClr val="000066"/>
                </a:solidFill>
                <a:latin typeface="HGPｺﾞｼｯｸE" pitchFamily="50" charset="-128"/>
                <a:ea typeface="HGPｺﾞｼｯｸE" pitchFamily="50" charset="-128"/>
                <a:cs typeface="+mn-cs"/>
              </a:rPr>
              <a:t>シート</a:t>
            </a:r>
          </a:p>
        </p:txBody>
      </p:sp>
      <p:sp>
        <p:nvSpPr>
          <p:cNvPr id="221187" name="Rectangle 3"/>
          <p:cNvSpPr>
            <a:spLocks noGrp="1" noChangeArrowheads="1"/>
          </p:cNvSpPr>
          <p:nvPr>
            <p:ph type="body" sz="half" idx="1"/>
          </p:nvPr>
        </p:nvSpPr>
        <p:spPr>
          <a:xfrm>
            <a:off x="90488" y="592300"/>
            <a:ext cx="4378325" cy="320350"/>
          </a:xfrm>
          <a:noFill/>
          <a:ln/>
        </p:spPr>
        <p:txBody>
          <a:bodyPr anchor="ctr"/>
          <a:lstStyle/>
          <a:p>
            <a:pPr marL="0" indent="0" eaLnBrk="1" hangingPunct="1"/>
            <a:r>
              <a:rPr lang="ja-JP" altLang="en-US" sz="1500" dirty="0" smtClean="0"/>
              <a:t>その他の意見やアイディアなど</a:t>
            </a:r>
            <a:endParaRPr lang="ja-JP" altLang="en-US" sz="1500" dirty="0"/>
          </a:p>
        </p:txBody>
      </p:sp>
      <p:sp>
        <p:nvSpPr>
          <p:cNvPr id="7" name="正方形/長方形 6"/>
          <p:cNvSpPr/>
          <p:nvPr/>
        </p:nvSpPr>
        <p:spPr>
          <a:xfrm>
            <a:off x="344488" y="1100137"/>
            <a:ext cx="9001000" cy="2677656"/>
          </a:xfrm>
          <a:prstGeom prst="rect">
            <a:avLst/>
          </a:prstGeom>
        </p:spPr>
        <p:txBody>
          <a:bodyPr wrap="square">
            <a:spAutoFit/>
          </a:bodyPr>
          <a:lstStyle/>
          <a:p>
            <a:pPr algn="l"/>
            <a:r>
              <a:rPr lang="ja-JP" altLang="en-US" b="0" dirty="0"/>
              <a:t>その他に意見</a:t>
            </a:r>
            <a:r>
              <a:rPr lang="ja-JP" altLang="en-US" b="0" dirty="0" smtClean="0"/>
              <a:t>など</a:t>
            </a:r>
            <a:endParaRPr lang="ja-JP" altLang="en-US" b="0" dirty="0"/>
          </a:p>
          <a:p>
            <a:pPr algn="l"/>
            <a:r>
              <a:rPr lang="ja-JP" altLang="en-US" b="0" dirty="0"/>
              <a:t>・京都の小規模多機能の職員：山本さんより　宅配弁当を注文する人に応じて、宅配弁当の種類やタイプ、献立や値段</a:t>
            </a:r>
            <a:r>
              <a:rPr lang="ja-JP" altLang="en-US" b="0" dirty="0" smtClean="0"/>
              <a:t>などより</a:t>
            </a:r>
            <a:r>
              <a:rPr lang="ja-JP" altLang="en-US" b="0" dirty="0"/>
              <a:t>選べるようになれば良い</a:t>
            </a:r>
          </a:p>
          <a:p>
            <a:pPr algn="l"/>
            <a:r>
              <a:rPr lang="ja-JP" altLang="en-US" b="0" dirty="0"/>
              <a:t>　－宅配弁当の種類（タイプ）：そのまま食べれる個食の弁当タイプ、タッパーなどでまとめて届いて盛り付けて食べる</a:t>
            </a:r>
          </a:p>
          <a:p>
            <a:pPr algn="l"/>
            <a:r>
              <a:rPr lang="ja-JP" altLang="en-US" b="0" dirty="0"/>
              <a:t>　　タイプ、パックされて届いて湯せんして盛り付けて食べるタイプなど</a:t>
            </a:r>
          </a:p>
          <a:p>
            <a:pPr algn="l"/>
            <a:r>
              <a:rPr lang="ja-JP" altLang="en-US" b="0" dirty="0"/>
              <a:t>　－献立・値段：注文する人の好みや予算に合わせて、選べるものが理想</a:t>
            </a:r>
          </a:p>
          <a:p>
            <a:pPr algn="l"/>
            <a:r>
              <a:rPr lang="ja-JP" altLang="en-US" b="0" dirty="0"/>
              <a:t>　←宅配弁当を注文する人は、デイに通うようなおよそ要介護１－２前後の方がメインになるが、毎回決まった弁当会社</a:t>
            </a:r>
            <a:r>
              <a:rPr lang="ja-JP" altLang="en-US" b="0" dirty="0" smtClean="0"/>
              <a:t>のもの</a:t>
            </a:r>
            <a:r>
              <a:rPr lang="ja-JP" altLang="en-US" b="0" dirty="0"/>
              <a:t>が届いている。利用者さんの好みを聞いてどの献立にするか選んでいるケースは少なく、本来で</a:t>
            </a:r>
            <a:r>
              <a:rPr lang="ja-JP" altLang="en-US" b="0" dirty="0" smtClean="0"/>
              <a:t>あれば利用者さんの自己</a:t>
            </a:r>
            <a:r>
              <a:rPr lang="ja-JP" altLang="en-US" b="0" dirty="0"/>
              <a:t>決定</a:t>
            </a:r>
            <a:r>
              <a:rPr lang="ja-JP" altLang="en-US" b="0" dirty="0" smtClean="0"/>
              <a:t>を支援</a:t>
            </a:r>
            <a:r>
              <a:rPr lang="ja-JP" altLang="en-US" b="0" dirty="0"/>
              <a:t>していくことも必要になる</a:t>
            </a:r>
          </a:p>
          <a:p>
            <a:pPr algn="l"/>
            <a:endParaRPr lang="ja-JP" altLang="en-US" b="0" dirty="0"/>
          </a:p>
          <a:p>
            <a:pPr algn="l"/>
            <a:r>
              <a:rPr lang="ja-JP" altLang="en-US" b="0" dirty="0"/>
              <a:t>・山本さんより：また弁当を届けるのに合わせて、周辺地域の情報をお手紙やチラシ（かわら版）などの形で届けることも</a:t>
            </a:r>
          </a:p>
          <a:p>
            <a:pPr algn="l"/>
            <a:r>
              <a:rPr lang="ja-JP" altLang="en-US" b="0" dirty="0"/>
              <a:t>　アイディアとして挙がる。その他には自宅で届いた弁当を玄関先のボックスから出せない人にどうするかなども</a:t>
            </a:r>
            <a:r>
              <a:rPr lang="ja-JP" altLang="en-US" b="0" dirty="0" smtClean="0"/>
              <a:t>課題</a:t>
            </a:r>
            <a:endParaRPr lang="ja-JP" altLang="en-US" b="0" dirty="0"/>
          </a:p>
        </p:txBody>
      </p:sp>
    </p:spTree>
    <p:extLst>
      <p:ext uri="{BB962C8B-B14F-4D97-AF65-F5344CB8AC3E}">
        <p14:creationId xmlns:p14="http://schemas.microsoft.com/office/powerpoint/2010/main" val="2863753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99"/>
        </a:solidFill>
        <a:ln w="19050"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885825" rtl="0" eaLnBrk="1" fontAlgn="base" latinLnBrk="0" hangingPunct="1">
          <a:lnSpc>
            <a:spcPct val="100000"/>
          </a:lnSpc>
          <a:spcBef>
            <a:spcPct val="0"/>
          </a:spcBef>
          <a:spcAft>
            <a:spcPct val="0"/>
          </a:spcAft>
          <a:buClrTx/>
          <a:buSzTx/>
          <a:buFontTx/>
          <a:buNone/>
          <a:tabLst/>
          <a:defRPr kumimoji="1" sz="1400" b="1"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rgbClr val="0066FF"/>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885825"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20740</TotalTime>
  <Words>866</Words>
  <Application>Microsoft Office PowerPoint</Application>
  <PresentationFormat>A4 210 x 297 mm</PresentationFormat>
  <Paragraphs>177</Paragraphs>
  <Slides>7</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HGPｺﾞｼｯｸE</vt:lpstr>
      <vt:lpstr>ＭＳ Ｐゴシック</vt:lpstr>
      <vt:lpstr>ＭＳ Ｐ明朝</vt:lpstr>
      <vt:lpstr>ＭＳ ゴシック</vt:lpstr>
      <vt:lpstr>Times New Roman</vt:lpstr>
      <vt:lpstr>標準デザイン</vt:lpstr>
      <vt:lpstr>新食研　宅配弁当ＷＧ　打ち合わせシート</vt:lpstr>
      <vt:lpstr>新食研　宅配弁当ＷＧ　打ち合わせシート</vt:lpstr>
      <vt:lpstr>新食研　宅配弁当ＷＧ　打ち合わせシート</vt:lpstr>
      <vt:lpstr>新食研　宅配弁当ＷＧ　打ち合わせシート</vt:lpstr>
      <vt:lpstr>新食研　宅配弁当ＷＧ　打ち合わせシート</vt:lpstr>
      <vt:lpstr>新食研　宅配弁当ＷＧ　打ち合わせシート</vt:lpstr>
      <vt:lpstr>新食研　宅配弁当ＷＧ　打ち合わせシート</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システム　管理</dc:creator>
  <cp:lastModifiedBy>Microsoft アカウント</cp:lastModifiedBy>
  <cp:revision>2083</cp:revision>
  <cp:lastPrinted>2019-07-25T09:13:21Z</cp:lastPrinted>
  <dcterms:created xsi:type="dcterms:W3CDTF">2001-07-10T08:48:31Z</dcterms:created>
  <dcterms:modified xsi:type="dcterms:W3CDTF">2021-10-09T01:26:17Z</dcterms:modified>
</cp:coreProperties>
</file>